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2" r:id="rId2"/>
    <p:sldId id="268" r:id="rId3"/>
    <p:sldId id="285" r:id="rId4"/>
    <p:sldId id="286" r:id="rId5"/>
    <p:sldId id="264" r:id="rId6"/>
    <p:sldId id="287" r:id="rId7"/>
    <p:sldId id="265" r:id="rId8"/>
    <p:sldId id="288" r:id="rId9"/>
    <p:sldId id="289" r:id="rId10"/>
    <p:sldId id="313" r:id="rId11"/>
    <p:sldId id="314" r:id="rId12"/>
    <p:sldId id="315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298" r:id="rId27"/>
    <p:sldId id="316" r:id="rId28"/>
    <p:sldId id="30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Поленина" initials="ЕП" lastIdx="1" clrIdx="0">
    <p:extLst>
      <p:ext uri="{19B8F6BF-5375-455C-9EA6-DF929625EA0E}">
        <p15:presenceInfo xmlns:p15="http://schemas.microsoft.com/office/powerpoint/2012/main" userId="b5f0ffc10b3eb5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5"/>
    <a:srgbClr val="00B4FF"/>
    <a:srgbClr val="E37979"/>
    <a:srgbClr val="FFF4E7"/>
    <a:srgbClr val="AFCBE8"/>
    <a:srgbClr val="BB9C23"/>
    <a:srgbClr val="749964"/>
    <a:srgbClr val="C45754"/>
    <a:srgbClr val="CC3D39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3886" autoAdjust="0"/>
  </p:normalViewPr>
  <p:slideViewPr>
    <p:cSldViewPr snapToGrid="0">
      <p:cViewPr varScale="1">
        <p:scale>
          <a:sx n="66" d="100"/>
          <a:sy n="66" d="100"/>
        </p:scale>
        <p:origin x="951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ACE2-6DC9-4A91-8E3B-F2AD5F65EF5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A000-FAAA-4E29-9ECB-370879F25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1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8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9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5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7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baseline="0" dirty="0"/>
              <a:t> облако с роутерами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4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baseline="0" dirty="0"/>
              <a:t> облако с роутерами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3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2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2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4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0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8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4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6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8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4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6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6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3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9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9" b="58945"/>
          <a:stretch/>
        </p:blipFill>
        <p:spPr>
          <a:xfrm>
            <a:off x="0" y="0"/>
            <a:ext cx="12192000" cy="943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4"/>
          <a:srcRect t="35617" b="61970"/>
          <a:stretch/>
        </p:blipFill>
        <p:spPr>
          <a:xfrm>
            <a:off x="0" y="798285"/>
            <a:ext cx="12193057" cy="145143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211878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25714" y="2482894"/>
            <a:ext cx="10668000" cy="1900424"/>
          </a:xfrm>
          <a:prstGeom prst="ellipse">
            <a:avLst/>
          </a:prstGeom>
          <a:solidFill>
            <a:schemeClr val="accent1">
              <a:alpha val="0"/>
            </a:schemeClr>
          </a:solidFill>
          <a:effectLst>
            <a:glow rad="1358900">
              <a:srgbClr val="49D5F9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29102" b="33017"/>
          <a:stretch/>
        </p:blipFill>
        <p:spPr>
          <a:xfrm>
            <a:off x="0" y="2128477"/>
            <a:ext cx="12193057" cy="2365118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11" name="TextBox 10"/>
          <p:cNvSpPr txBox="1"/>
          <p:nvPr/>
        </p:nvSpPr>
        <p:spPr>
          <a:xfrm>
            <a:off x="1210888" y="1497480"/>
            <a:ext cx="876761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4800" dirty="0">
              <a:solidFill>
                <a:schemeClr val="bg1"/>
              </a:solidFill>
              <a:latin typeface="+mj-lt"/>
            </a:endParaRPr>
          </a:p>
          <a:p>
            <a:r>
              <a:rPr lang="ru-RU" sz="4800" dirty="0">
                <a:solidFill>
                  <a:schemeClr val="bg1"/>
                </a:solidFill>
                <a:latin typeface="+mj-lt"/>
              </a:rPr>
              <a:t>Реализация защиты доступа к сети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0888" y="3805804"/>
            <a:ext cx="2205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Модуль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7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487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145" y="75654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Применение 802.1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X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Content Placeholder 2"/>
          <p:cNvSpPr>
            <a:spLocks noGrp="1"/>
          </p:cNvSpPr>
          <p:nvPr/>
        </p:nvSpPr>
        <p:spPr bwMode="auto">
          <a:xfrm>
            <a:off x="427879" y="1494031"/>
            <a:ext cx="5281211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268288" algn="just">
              <a:buSzPct val="100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Компьютер должен быть совместим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получения неограниченного доступа к сети с использованием 802.1X-аутетнтификации сетевого подключения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 algn="just">
              <a:buSzPct val="100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Несовместимым компьютерам доступ ограничивается через профиль с ограниченным доступом, который назначает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-коммутатор или точка доступа</a:t>
            </a:r>
          </a:p>
          <a:p>
            <a:pPr marL="268288" indent="-268288" algn="just">
              <a:buSzPct val="100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Ограниченные профили доступа можно определять путем назначения IP-пакетных фильтров или по идентификатору VLAN, который соответствует ограниченной сети</a:t>
            </a:r>
          </a:p>
          <a:p>
            <a:pPr marL="268288" indent="-268288" algn="just">
              <a:buSzPct val="100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802.1X активно следит за состоянием здоровья подключенного NAP-клиента и применяет ограниченный профиль доступа к соединению, если клиент не соответствует требованиям сети</a:t>
            </a:r>
          </a:p>
        </p:txBody>
      </p:sp>
      <p:pic>
        <p:nvPicPr>
          <p:cNvPr id="40" name="Рисунок 39"/>
          <p:cNvPicPr/>
          <p:nvPr/>
        </p:nvPicPr>
        <p:blipFill rotWithShape="1">
          <a:blip r:embed="rId3"/>
          <a:srcRect t="8228"/>
          <a:stretch/>
        </p:blipFill>
        <p:spPr bwMode="auto">
          <a:xfrm>
            <a:off x="6765915" y="4410033"/>
            <a:ext cx="4514509" cy="2459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6018734" y="1275127"/>
            <a:ext cx="6000925" cy="3268333"/>
            <a:chOff x="1236825" y="2542266"/>
            <a:chExt cx="6784332" cy="3339547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236825" y="2542266"/>
              <a:ext cx="1422061" cy="333954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43" name="Picture 24" descr="WhiteCloud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4214626" y="3096188"/>
              <a:ext cx="3241466" cy="2468382"/>
            </a:xfrm>
            <a:prstGeom prst="rect">
              <a:avLst/>
            </a:prstGeom>
            <a:noFill/>
          </p:spPr>
        </p:pic>
        <p:grpSp>
          <p:nvGrpSpPr>
            <p:cNvPr id="44" name="Group 58"/>
            <p:cNvGrpSpPr>
              <a:grpSpLocks noChangeAspect="1"/>
            </p:cNvGrpSpPr>
            <p:nvPr/>
          </p:nvGrpSpPr>
          <p:grpSpPr bwMode="auto">
            <a:xfrm>
              <a:off x="2016854" y="4338804"/>
              <a:ext cx="2182812" cy="206375"/>
              <a:chOff x="3120" y="3600"/>
              <a:chExt cx="2112" cy="200"/>
            </a:xfrm>
          </p:grpSpPr>
          <p:sp>
            <p:nvSpPr>
              <p:cNvPr id="68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3120" y="3600"/>
                <a:ext cx="2112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2800"/>
              </a:p>
            </p:txBody>
          </p:sp>
          <p:sp>
            <p:nvSpPr>
              <p:cNvPr id="69" name="Freeform 60"/>
              <p:cNvSpPr>
                <a:spLocks/>
              </p:cNvSpPr>
              <p:nvPr/>
            </p:nvSpPr>
            <p:spPr bwMode="auto">
              <a:xfrm>
                <a:off x="3134" y="3612"/>
                <a:ext cx="2084" cy="174"/>
              </a:xfrm>
              <a:custGeom>
                <a:avLst/>
                <a:gdLst/>
                <a:ahLst/>
                <a:cxnLst>
                  <a:cxn ang="0">
                    <a:pos x="2058" y="138"/>
                  </a:cxn>
                  <a:cxn ang="0">
                    <a:pos x="2018" y="172"/>
                  </a:cxn>
                  <a:cxn ang="0">
                    <a:pos x="1972" y="160"/>
                  </a:cxn>
                  <a:cxn ang="0">
                    <a:pos x="1934" y="106"/>
                  </a:cxn>
                  <a:cxn ang="0">
                    <a:pos x="1894" y="30"/>
                  </a:cxn>
                  <a:cxn ang="0">
                    <a:pos x="1844" y="2"/>
                  </a:cxn>
                  <a:cxn ang="0">
                    <a:pos x="1800" y="22"/>
                  </a:cxn>
                  <a:cxn ang="0">
                    <a:pos x="1774" y="66"/>
                  </a:cxn>
                  <a:cxn ang="0">
                    <a:pos x="1732" y="134"/>
                  </a:cxn>
                  <a:cxn ang="0">
                    <a:pos x="1676" y="170"/>
                  </a:cxn>
                  <a:cxn ang="0">
                    <a:pos x="1646" y="150"/>
                  </a:cxn>
                  <a:cxn ang="0">
                    <a:pos x="1608" y="92"/>
                  </a:cxn>
                  <a:cxn ang="0">
                    <a:pos x="1574" y="30"/>
                  </a:cxn>
                  <a:cxn ang="0">
                    <a:pos x="1530" y="2"/>
                  </a:cxn>
                  <a:cxn ang="0">
                    <a:pos x="1486" y="18"/>
                  </a:cxn>
                  <a:cxn ang="0">
                    <a:pos x="1448" y="88"/>
                  </a:cxn>
                  <a:cxn ang="0">
                    <a:pos x="1418" y="138"/>
                  </a:cxn>
                  <a:cxn ang="0">
                    <a:pos x="1388" y="162"/>
                  </a:cxn>
                  <a:cxn ang="0">
                    <a:pos x="1350" y="170"/>
                  </a:cxn>
                  <a:cxn ang="0">
                    <a:pos x="1302" y="124"/>
                  </a:cxn>
                  <a:cxn ang="0">
                    <a:pos x="1254" y="38"/>
                  </a:cxn>
                  <a:cxn ang="0">
                    <a:pos x="1216" y="4"/>
                  </a:cxn>
                  <a:cxn ang="0">
                    <a:pos x="1174" y="12"/>
                  </a:cxn>
                  <a:cxn ang="0">
                    <a:pos x="1142" y="56"/>
                  </a:cxn>
                  <a:cxn ang="0">
                    <a:pos x="1108" y="122"/>
                  </a:cxn>
                  <a:cxn ang="0">
                    <a:pos x="1062" y="166"/>
                  </a:cxn>
                  <a:cxn ang="0">
                    <a:pos x="1032" y="174"/>
                  </a:cxn>
                  <a:cxn ang="0">
                    <a:pos x="996" y="150"/>
                  </a:cxn>
                  <a:cxn ang="0">
                    <a:pos x="958" y="76"/>
                  </a:cxn>
                  <a:cxn ang="0">
                    <a:pos x="926" y="24"/>
                  </a:cxn>
                  <a:cxn ang="0">
                    <a:pos x="902" y="8"/>
                  </a:cxn>
                  <a:cxn ang="0">
                    <a:pos x="878" y="4"/>
                  </a:cxn>
                  <a:cxn ang="0">
                    <a:pos x="852" y="14"/>
                  </a:cxn>
                  <a:cxn ang="0">
                    <a:pos x="826" y="40"/>
                  </a:cxn>
                  <a:cxn ang="0">
                    <a:pos x="788" y="118"/>
                  </a:cxn>
                  <a:cxn ang="0">
                    <a:pos x="754" y="160"/>
                  </a:cxn>
                  <a:cxn ang="0">
                    <a:pos x="738" y="170"/>
                  </a:cxn>
                  <a:cxn ang="0">
                    <a:pos x="724" y="174"/>
                  </a:cxn>
                  <a:cxn ang="0">
                    <a:pos x="692" y="162"/>
                  </a:cxn>
                  <a:cxn ang="0">
                    <a:pos x="656" y="116"/>
                  </a:cxn>
                  <a:cxn ang="0">
                    <a:pos x="608" y="34"/>
                  </a:cxn>
                  <a:cxn ang="0">
                    <a:pos x="564" y="4"/>
                  </a:cxn>
                  <a:cxn ang="0">
                    <a:pos x="526" y="22"/>
                  </a:cxn>
                  <a:cxn ang="0">
                    <a:pos x="484" y="80"/>
                  </a:cxn>
                  <a:cxn ang="0">
                    <a:pos x="450" y="146"/>
                  </a:cxn>
                  <a:cxn ang="0">
                    <a:pos x="414" y="170"/>
                  </a:cxn>
                  <a:cxn ang="0">
                    <a:pos x="378" y="166"/>
                  </a:cxn>
                  <a:cxn ang="0">
                    <a:pos x="350" y="144"/>
                  </a:cxn>
                  <a:cxn ang="0">
                    <a:pos x="318" y="86"/>
                  </a:cxn>
                  <a:cxn ang="0">
                    <a:pos x="276" y="22"/>
                  </a:cxn>
                  <a:cxn ang="0">
                    <a:pos x="240" y="0"/>
                  </a:cxn>
                  <a:cxn ang="0">
                    <a:pos x="200" y="18"/>
                  </a:cxn>
                  <a:cxn ang="0">
                    <a:pos x="166" y="80"/>
                  </a:cxn>
                  <a:cxn ang="0">
                    <a:pos x="142" y="132"/>
                  </a:cxn>
                  <a:cxn ang="0">
                    <a:pos x="96" y="168"/>
                  </a:cxn>
                  <a:cxn ang="0">
                    <a:pos x="50" y="166"/>
                  </a:cxn>
                  <a:cxn ang="0">
                    <a:pos x="14" y="118"/>
                  </a:cxn>
                </a:cxnLst>
                <a:rect l="0" t="0" r="r" b="b"/>
                <a:pathLst>
                  <a:path w="2084" h="174">
                    <a:moveTo>
                      <a:pt x="2084" y="84"/>
                    </a:moveTo>
                    <a:lnTo>
                      <a:pt x="2074" y="108"/>
                    </a:lnTo>
                    <a:lnTo>
                      <a:pt x="2058" y="138"/>
                    </a:lnTo>
                    <a:lnTo>
                      <a:pt x="2048" y="152"/>
                    </a:lnTo>
                    <a:lnTo>
                      <a:pt x="2034" y="164"/>
                    </a:lnTo>
                    <a:lnTo>
                      <a:pt x="2018" y="172"/>
                    </a:lnTo>
                    <a:lnTo>
                      <a:pt x="2002" y="172"/>
                    </a:lnTo>
                    <a:lnTo>
                      <a:pt x="1988" y="170"/>
                    </a:lnTo>
                    <a:lnTo>
                      <a:pt x="1972" y="160"/>
                    </a:lnTo>
                    <a:lnTo>
                      <a:pt x="1958" y="146"/>
                    </a:lnTo>
                    <a:lnTo>
                      <a:pt x="1946" y="130"/>
                    </a:lnTo>
                    <a:lnTo>
                      <a:pt x="1934" y="106"/>
                    </a:lnTo>
                    <a:lnTo>
                      <a:pt x="1922" y="78"/>
                    </a:lnTo>
                    <a:lnTo>
                      <a:pt x="1910" y="54"/>
                    </a:lnTo>
                    <a:lnTo>
                      <a:pt x="1894" y="30"/>
                    </a:lnTo>
                    <a:lnTo>
                      <a:pt x="1882" y="16"/>
                    </a:lnTo>
                    <a:lnTo>
                      <a:pt x="1864" y="6"/>
                    </a:lnTo>
                    <a:lnTo>
                      <a:pt x="1844" y="2"/>
                    </a:lnTo>
                    <a:lnTo>
                      <a:pt x="1834" y="4"/>
                    </a:lnTo>
                    <a:lnTo>
                      <a:pt x="1822" y="6"/>
                    </a:lnTo>
                    <a:lnTo>
                      <a:pt x="1800" y="22"/>
                    </a:lnTo>
                    <a:lnTo>
                      <a:pt x="1804" y="20"/>
                    </a:lnTo>
                    <a:lnTo>
                      <a:pt x="1788" y="38"/>
                    </a:lnTo>
                    <a:lnTo>
                      <a:pt x="1774" y="66"/>
                    </a:lnTo>
                    <a:lnTo>
                      <a:pt x="1760" y="90"/>
                    </a:lnTo>
                    <a:lnTo>
                      <a:pt x="1746" y="116"/>
                    </a:lnTo>
                    <a:lnTo>
                      <a:pt x="1732" y="134"/>
                    </a:lnTo>
                    <a:lnTo>
                      <a:pt x="1716" y="152"/>
                    </a:lnTo>
                    <a:lnTo>
                      <a:pt x="1698" y="164"/>
                    </a:lnTo>
                    <a:lnTo>
                      <a:pt x="1676" y="170"/>
                    </a:lnTo>
                    <a:lnTo>
                      <a:pt x="1662" y="164"/>
                    </a:lnTo>
                    <a:lnTo>
                      <a:pt x="1656" y="160"/>
                    </a:lnTo>
                    <a:lnTo>
                      <a:pt x="1646" y="150"/>
                    </a:lnTo>
                    <a:lnTo>
                      <a:pt x="1638" y="142"/>
                    </a:lnTo>
                    <a:lnTo>
                      <a:pt x="1624" y="122"/>
                    </a:lnTo>
                    <a:lnTo>
                      <a:pt x="1608" y="92"/>
                    </a:lnTo>
                    <a:lnTo>
                      <a:pt x="1600" y="74"/>
                    </a:lnTo>
                    <a:lnTo>
                      <a:pt x="1590" y="54"/>
                    </a:lnTo>
                    <a:lnTo>
                      <a:pt x="1574" y="30"/>
                    </a:lnTo>
                    <a:lnTo>
                      <a:pt x="1556" y="14"/>
                    </a:lnTo>
                    <a:lnTo>
                      <a:pt x="1544" y="6"/>
                    </a:lnTo>
                    <a:lnTo>
                      <a:pt x="1530" y="2"/>
                    </a:lnTo>
                    <a:lnTo>
                      <a:pt x="1514" y="2"/>
                    </a:lnTo>
                    <a:lnTo>
                      <a:pt x="1500" y="8"/>
                    </a:lnTo>
                    <a:lnTo>
                      <a:pt x="1486" y="18"/>
                    </a:lnTo>
                    <a:lnTo>
                      <a:pt x="1474" y="34"/>
                    </a:lnTo>
                    <a:lnTo>
                      <a:pt x="1462" y="56"/>
                    </a:lnTo>
                    <a:lnTo>
                      <a:pt x="1448" y="88"/>
                    </a:lnTo>
                    <a:lnTo>
                      <a:pt x="1434" y="114"/>
                    </a:lnTo>
                    <a:lnTo>
                      <a:pt x="1426" y="126"/>
                    </a:lnTo>
                    <a:lnTo>
                      <a:pt x="1418" y="138"/>
                    </a:lnTo>
                    <a:lnTo>
                      <a:pt x="1406" y="148"/>
                    </a:lnTo>
                    <a:lnTo>
                      <a:pt x="1402" y="154"/>
                    </a:lnTo>
                    <a:lnTo>
                      <a:pt x="1388" y="162"/>
                    </a:lnTo>
                    <a:lnTo>
                      <a:pt x="1374" y="170"/>
                    </a:lnTo>
                    <a:lnTo>
                      <a:pt x="1360" y="172"/>
                    </a:lnTo>
                    <a:lnTo>
                      <a:pt x="1350" y="170"/>
                    </a:lnTo>
                    <a:lnTo>
                      <a:pt x="1334" y="162"/>
                    </a:lnTo>
                    <a:lnTo>
                      <a:pt x="1318" y="150"/>
                    </a:lnTo>
                    <a:lnTo>
                      <a:pt x="1302" y="124"/>
                    </a:lnTo>
                    <a:lnTo>
                      <a:pt x="1280" y="84"/>
                    </a:lnTo>
                    <a:lnTo>
                      <a:pt x="1266" y="56"/>
                    </a:lnTo>
                    <a:lnTo>
                      <a:pt x="1254" y="38"/>
                    </a:lnTo>
                    <a:lnTo>
                      <a:pt x="1244" y="26"/>
                    </a:lnTo>
                    <a:lnTo>
                      <a:pt x="1226" y="8"/>
                    </a:lnTo>
                    <a:lnTo>
                      <a:pt x="1216" y="4"/>
                    </a:lnTo>
                    <a:lnTo>
                      <a:pt x="1204" y="0"/>
                    </a:lnTo>
                    <a:lnTo>
                      <a:pt x="1188" y="4"/>
                    </a:lnTo>
                    <a:lnTo>
                      <a:pt x="1174" y="12"/>
                    </a:lnTo>
                    <a:lnTo>
                      <a:pt x="1162" y="24"/>
                    </a:lnTo>
                    <a:lnTo>
                      <a:pt x="1152" y="38"/>
                    </a:lnTo>
                    <a:lnTo>
                      <a:pt x="1142" y="56"/>
                    </a:lnTo>
                    <a:lnTo>
                      <a:pt x="1132" y="76"/>
                    </a:lnTo>
                    <a:lnTo>
                      <a:pt x="1122" y="96"/>
                    </a:lnTo>
                    <a:lnTo>
                      <a:pt x="1108" y="122"/>
                    </a:lnTo>
                    <a:lnTo>
                      <a:pt x="1092" y="146"/>
                    </a:lnTo>
                    <a:lnTo>
                      <a:pt x="1078" y="158"/>
                    </a:lnTo>
                    <a:lnTo>
                      <a:pt x="1062" y="166"/>
                    </a:lnTo>
                    <a:lnTo>
                      <a:pt x="1054" y="170"/>
                    </a:lnTo>
                    <a:lnTo>
                      <a:pt x="1044" y="174"/>
                    </a:lnTo>
                    <a:lnTo>
                      <a:pt x="1032" y="174"/>
                    </a:lnTo>
                    <a:lnTo>
                      <a:pt x="1018" y="166"/>
                    </a:lnTo>
                    <a:lnTo>
                      <a:pt x="1004" y="158"/>
                    </a:lnTo>
                    <a:lnTo>
                      <a:pt x="996" y="150"/>
                    </a:lnTo>
                    <a:lnTo>
                      <a:pt x="990" y="138"/>
                    </a:lnTo>
                    <a:lnTo>
                      <a:pt x="972" y="106"/>
                    </a:lnTo>
                    <a:lnTo>
                      <a:pt x="958" y="76"/>
                    </a:lnTo>
                    <a:lnTo>
                      <a:pt x="950" y="56"/>
                    </a:lnTo>
                    <a:lnTo>
                      <a:pt x="940" y="42"/>
                    </a:lnTo>
                    <a:lnTo>
                      <a:pt x="926" y="24"/>
                    </a:lnTo>
                    <a:lnTo>
                      <a:pt x="916" y="14"/>
                    </a:lnTo>
                    <a:lnTo>
                      <a:pt x="910" y="12"/>
                    </a:lnTo>
                    <a:lnTo>
                      <a:pt x="902" y="8"/>
                    </a:lnTo>
                    <a:lnTo>
                      <a:pt x="896" y="4"/>
                    </a:lnTo>
                    <a:lnTo>
                      <a:pt x="888" y="2"/>
                    </a:lnTo>
                    <a:lnTo>
                      <a:pt x="878" y="4"/>
                    </a:lnTo>
                    <a:lnTo>
                      <a:pt x="870" y="6"/>
                    </a:lnTo>
                    <a:lnTo>
                      <a:pt x="860" y="10"/>
                    </a:lnTo>
                    <a:lnTo>
                      <a:pt x="852" y="14"/>
                    </a:lnTo>
                    <a:lnTo>
                      <a:pt x="846" y="18"/>
                    </a:lnTo>
                    <a:lnTo>
                      <a:pt x="838" y="26"/>
                    </a:lnTo>
                    <a:lnTo>
                      <a:pt x="826" y="40"/>
                    </a:lnTo>
                    <a:lnTo>
                      <a:pt x="812" y="64"/>
                    </a:lnTo>
                    <a:lnTo>
                      <a:pt x="800" y="94"/>
                    </a:lnTo>
                    <a:lnTo>
                      <a:pt x="788" y="118"/>
                    </a:lnTo>
                    <a:lnTo>
                      <a:pt x="780" y="132"/>
                    </a:lnTo>
                    <a:lnTo>
                      <a:pt x="770" y="146"/>
                    </a:lnTo>
                    <a:lnTo>
                      <a:pt x="754" y="160"/>
                    </a:lnTo>
                    <a:lnTo>
                      <a:pt x="746" y="166"/>
                    </a:lnTo>
                    <a:lnTo>
                      <a:pt x="740" y="168"/>
                    </a:lnTo>
                    <a:lnTo>
                      <a:pt x="738" y="170"/>
                    </a:lnTo>
                    <a:lnTo>
                      <a:pt x="742" y="168"/>
                    </a:lnTo>
                    <a:lnTo>
                      <a:pt x="732" y="172"/>
                    </a:lnTo>
                    <a:lnTo>
                      <a:pt x="724" y="174"/>
                    </a:lnTo>
                    <a:lnTo>
                      <a:pt x="710" y="172"/>
                    </a:lnTo>
                    <a:lnTo>
                      <a:pt x="700" y="168"/>
                    </a:lnTo>
                    <a:lnTo>
                      <a:pt x="692" y="162"/>
                    </a:lnTo>
                    <a:lnTo>
                      <a:pt x="682" y="154"/>
                    </a:lnTo>
                    <a:lnTo>
                      <a:pt x="666" y="134"/>
                    </a:lnTo>
                    <a:lnTo>
                      <a:pt x="656" y="116"/>
                    </a:lnTo>
                    <a:lnTo>
                      <a:pt x="640" y="88"/>
                    </a:lnTo>
                    <a:lnTo>
                      <a:pt x="624" y="56"/>
                    </a:lnTo>
                    <a:lnTo>
                      <a:pt x="608" y="34"/>
                    </a:lnTo>
                    <a:lnTo>
                      <a:pt x="590" y="12"/>
                    </a:lnTo>
                    <a:lnTo>
                      <a:pt x="578" y="8"/>
                    </a:lnTo>
                    <a:lnTo>
                      <a:pt x="564" y="4"/>
                    </a:lnTo>
                    <a:lnTo>
                      <a:pt x="544" y="8"/>
                    </a:lnTo>
                    <a:lnTo>
                      <a:pt x="530" y="18"/>
                    </a:lnTo>
                    <a:lnTo>
                      <a:pt x="526" y="22"/>
                    </a:lnTo>
                    <a:lnTo>
                      <a:pt x="510" y="40"/>
                    </a:lnTo>
                    <a:lnTo>
                      <a:pt x="494" y="62"/>
                    </a:lnTo>
                    <a:lnTo>
                      <a:pt x="484" y="80"/>
                    </a:lnTo>
                    <a:lnTo>
                      <a:pt x="474" y="102"/>
                    </a:lnTo>
                    <a:lnTo>
                      <a:pt x="464" y="124"/>
                    </a:lnTo>
                    <a:lnTo>
                      <a:pt x="450" y="146"/>
                    </a:lnTo>
                    <a:lnTo>
                      <a:pt x="432" y="160"/>
                    </a:lnTo>
                    <a:lnTo>
                      <a:pt x="422" y="166"/>
                    </a:lnTo>
                    <a:lnTo>
                      <a:pt x="414" y="170"/>
                    </a:lnTo>
                    <a:lnTo>
                      <a:pt x="404" y="172"/>
                    </a:lnTo>
                    <a:lnTo>
                      <a:pt x="390" y="170"/>
                    </a:lnTo>
                    <a:lnTo>
                      <a:pt x="378" y="166"/>
                    </a:lnTo>
                    <a:lnTo>
                      <a:pt x="368" y="160"/>
                    </a:lnTo>
                    <a:lnTo>
                      <a:pt x="356" y="150"/>
                    </a:lnTo>
                    <a:lnTo>
                      <a:pt x="350" y="144"/>
                    </a:lnTo>
                    <a:lnTo>
                      <a:pt x="342" y="128"/>
                    </a:lnTo>
                    <a:lnTo>
                      <a:pt x="332" y="112"/>
                    </a:lnTo>
                    <a:lnTo>
                      <a:pt x="318" y="86"/>
                    </a:lnTo>
                    <a:lnTo>
                      <a:pt x="306" y="64"/>
                    </a:lnTo>
                    <a:lnTo>
                      <a:pt x="292" y="42"/>
                    </a:lnTo>
                    <a:lnTo>
                      <a:pt x="276" y="22"/>
                    </a:lnTo>
                    <a:lnTo>
                      <a:pt x="266" y="12"/>
                    </a:lnTo>
                    <a:lnTo>
                      <a:pt x="254" y="4"/>
                    </a:lnTo>
                    <a:lnTo>
                      <a:pt x="240" y="0"/>
                    </a:lnTo>
                    <a:lnTo>
                      <a:pt x="224" y="4"/>
                    </a:lnTo>
                    <a:lnTo>
                      <a:pt x="212" y="8"/>
                    </a:lnTo>
                    <a:lnTo>
                      <a:pt x="200" y="18"/>
                    </a:lnTo>
                    <a:lnTo>
                      <a:pt x="186" y="38"/>
                    </a:lnTo>
                    <a:lnTo>
                      <a:pt x="174" y="62"/>
                    </a:lnTo>
                    <a:lnTo>
                      <a:pt x="166" y="80"/>
                    </a:lnTo>
                    <a:lnTo>
                      <a:pt x="160" y="98"/>
                    </a:lnTo>
                    <a:lnTo>
                      <a:pt x="152" y="112"/>
                    </a:lnTo>
                    <a:lnTo>
                      <a:pt x="142" y="132"/>
                    </a:lnTo>
                    <a:lnTo>
                      <a:pt x="130" y="146"/>
                    </a:lnTo>
                    <a:lnTo>
                      <a:pt x="120" y="156"/>
                    </a:lnTo>
                    <a:lnTo>
                      <a:pt x="96" y="168"/>
                    </a:lnTo>
                    <a:lnTo>
                      <a:pt x="72" y="174"/>
                    </a:lnTo>
                    <a:lnTo>
                      <a:pt x="56" y="168"/>
                    </a:lnTo>
                    <a:lnTo>
                      <a:pt x="50" y="166"/>
                    </a:lnTo>
                    <a:lnTo>
                      <a:pt x="40" y="156"/>
                    </a:lnTo>
                    <a:lnTo>
                      <a:pt x="30" y="142"/>
                    </a:lnTo>
                    <a:lnTo>
                      <a:pt x="14" y="118"/>
                    </a:lnTo>
                    <a:lnTo>
                      <a:pt x="4" y="100"/>
                    </a:lnTo>
                    <a:lnTo>
                      <a:pt x="0" y="90"/>
                    </a:lnTo>
                  </a:path>
                </a:pathLst>
              </a:custGeom>
              <a:noFill/>
              <a:ln w="38100">
                <a:solidFill>
                  <a:srgbClr val="0096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2800"/>
              </a:p>
            </p:txBody>
          </p:sp>
          <p:sp>
            <p:nvSpPr>
              <p:cNvPr id="70" name="Freeform 61"/>
              <p:cNvSpPr>
                <a:spLocks/>
              </p:cNvSpPr>
              <p:nvPr/>
            </p:nvSpPr>
            <p:spPr bwMode="auto">
              <a:xfrm>
                <a:off x="3132" y="3612"/>
                <a:ext cx="2086" cy="174"/>
              </a:xfrm>
              <a:custGeom>
                <a:avLst/>
                <a:gdLst/>
                <a:ahLst/>
                <a:cxnLst>
                  <a:cxn ang="0">
                    <a:pos x="2060" y="36"/>
                  </a:cxn>
                  <a:cxn ang="0">
                    <a:pos x="2020" y="2"/>
                  </a:cxn>
                  <a:cxn ang="0">
                    <a:pos x="1974" y="14"/>
                  </a:cxn>
                  <a:cxn ang="0">
                    <a:pos x="1936" y="68"/>
                  </a:cxn>
                  <a:cxn ang="0">
                    <a:pos x="1896" y="144"/>
                  </a:cxn>
                  <a:cxn ang="0">
                    <a:pos x="1846" y="172"/>
                  </a:cxn>
                  <a:cxn ang="0">
                    <a:pos x="1802" y="152"/>
                  </a:cxn>
                  <a:cxn ang="0">
                    <a:pos x="1774" y="108"/>
                  </a:cxn>
                  <a:cxn ang="0">
                    <a:pos x="1734" y="40"/>
                  </a:cxn>
                  <a:cxn ang="0">
                    <a:pos x="1678" y="4"/>
                  </a:cxn>
                  <a:cxn ang="0">
                    <a:pos x="1648" y="24"/>
                  </a:cxn>
                  <a:cxn ang="0">
                    <a:pos x="1610" y="82"/>
                  </a:cxn>
                  <a:cxn ang="0">
                    <a:pos x="1576" y="144"/>
                  </a:cxn>
                  <a:cxn ang="0">
                    <a:pos x="1532" y="172"/>
                  </a:cxn>
                  <a:cxn ang="0">
                    <a:pos x="1488" y="156"/>
                  </a:cxn>
                  <a:cxn ang="0">
                    <a:pos x="1448" y="86"/>
                  </a:cxn>
                  <a:cxn ang="0">
                    <a:pos x="1420" y="36"/>
                  </a:cxn>
                  <a:cxn ang="0">
                    <a:pos x="1390" y="12"/>
                  </a:cxn>
                  <a:cxn ang="0">
                    <a:pos x="1352" y="4"/>
                  </a:cxn>
                  <a:cxn ang="0">
                    <a:pos x="1304" y="50"/>
                  </a:cxn>
                  <a:cxn ang="0">
                    <a:pos x="1256" y="136"/>
                  </a:cxn>
                  <a:cxn ang="0">
                    <a:pos x="1218" y="170"/>
                  </a:cxn>
                  <a:cxn ang="0">
                    <a:pos x="1174" y="162"/>
                  </a:cxn>
                  <a:cxn ang="0">
                    <a:pos x="1144" y="118"/>
                  </a:cxn>
                  <a:cxn ang="0">
                    <a:pos x="1110" y="52"/>
                  </a:cxn>
                  <a:cxn ang="0">
                    <a:pos x="1064" y="8"/>
                  </a:cxn>
                  <a:cxn ang="0">
                    <a:pos x="1034" y="0"/>
                  </a:cxn>
                  <a:cxn ang="0">
                    <a:pos x="998" y="24"/>
                  </a:cxn>
                  <a:cxn ang="0">
                    <a:pos x="960" y="98"/>
                  </a:cxn>
                  <a:cxn ang="0">
                    <a:pos x="928" y="150"/>
                  </a:cxn>
                  <a:cxn ang="0">
                    <a:pos x="904" y="166"/>
                  </a:cxn>
                  <a:cxn ang="0">
                    <a:pos x="880" y="170"/>
                  </a:cxn>
                  <a:cxn ang="0">
                    <a:pos x="852" y="160"/>
                  </a:cxn>
                  <a:cxn ang="0">
                    <a:pos x="828" y="134"/>
                  </a:cxn>
                  <a:cxn ang="0">
                    <a:pos x="790" y="56"/>
                  </a:cxn>
                  <a:cxn ang="0">
                    <a:pos x="754" y="14"/>
                  </a:cxn>
                  <a:cxn ang="0">
                    <a:pos x="738" y="4"/>
                  </a:cxn>
                  <a:cxn ang="0">
                    <a:pos x="724" y="0"/>
                  </a:cxn>
                  <a:cxn ang="0">
                    <a:pos x="694" y="10"/>
                  </a:cxn>
                  <a:cxn ang="0">
                    <a:pos x="658" y="58"/>
                  </a:cxn>
                  <a:cxn ang="0">
                    <a:pos x="610" y="140"/>
                  </a:cxn>
                  <a:cxn ang="0">
                    <a:pos x="566" y="170"/>
                  </a:cxn>
                  <a:cxn ang="0">
                    <a:pos x="528" y="152"/>
                  </a:cxn>
                  <a:cxn ang="0">
                    <a:pos x="486" y="94"/>
                  </a:cxn>
                  <a:cxn ang="0">
                    <a:pos x="452" y="28"/>
                  </a:cxn>
                  <a:cxn ang="0">
                    <a:pos x="414" y="4"/>
                  </a:cxn>
                  <a:cxn ang="0">
                    <a:pos x="380" y="8"/>
                  </a:cxn>
                  <a:cxn ang="0">
                    <a:pos x="352" y="30"/>
                  </a:cxn>
                  <a:cxn ang="0">
                    <a:pos x="320" y="88"/>
                  </a:cxn>
                  <a:cxn ang="0">
                    <a:pos x="278" y="152"/>
                  </a:cxn>
                  <a:cxn ang="0">
                    <a:pos x="240" y="174"/>
                  </a:cxn>
                  <a:cxn ang="0">
                    <a:pos x="202" y="156"/>
                  </a:cxn>
                  <a:cxn ang="0">
                    <a:pos x="166" y="94"/>
                  </a:cxn>
                  <a:cxn ang="0">
                    <a:pos x="144" y="42"/>
                  </a:cxn>
                  <a:cxn ang="0">
                    <a:pos x="98" y="6"/>
                  </a:cxn>
                  <a:cxn ang="0">
                    <a:pos x="50" y="8"/>
                  </a:cxn>
                  <a:cxn ang="0">
                    <a:pos x="16" y="56"/>
                  </a:cxn>
                </a:cxnLst>
                <a:rect l="0" t="0" r="r" b="b"/>
                <a:pathLst>
                  <a:path w="2086" h="174">
                    <a:moveTo>
                      <a:pt x="2086" y="90"/>
                    </a:moveTo>
                    <a:lnTo>
                      <a:pt x="2076" y="66"/>
                    </a:lnTo>
                    <a:lnTo>
                      <a:pt x="2060" y="36"/>
                    </a:lnTo>
                    <a:lnTo>
                      <a:pt x="2050" y="22"/>
                    </a:lnTo>
                    <a:lnTo>
                      <a:pt x="2036" y="10"/>
                    </a:lnTo>
                    <a:lnTo>
                      <a:pt x="2020" y="2"/>
                    </a:lnTo>
                    <a:lnTo>
                      <a:pt x="2004" y="2"/>
                    </a:lnTo>
                    <a:lnTo>
                      <a:pt x="1990" y="4"/>
                    </a:lnTo>
                    <a:lnTo>
                      <a:pt x="1974" y="14"/>
                    </a:lnTo>
                    <a:lnTo>
                      <a:pt x="1960" y="28"/>
                    </a:lnTo>
                    <a:lnTo>
                      <a:pt x="1948" y="44"/>
                    </a:lnTo>
                    <a:lnTo>
                      <a:pt x="1936" y="68"/>
                    </a:lnTo>
                    <a:lnTo>
                      <a:pt x="1924" y="96"/>
                    </a:lnTo>
                    <a:lnTo>
                      <a:pt x="1912" y="120"/>
                    </a:lnTo>
                    <a:lnTo>
                      <a:pt x="1896" y="144"/>
                    </a:lnTo>
                    <a:lnTo>
                      <a:pt x="1882" y="158"/>
                    </a:lnTo>
                    <a:lnTo>
                      <a:pt x="1866" y="168"/>
                    </a:lnTo>
                    <a:lnTo>
                      <a:pt x="1846" y="172"/>
                    </a:lnTo>
                    <a:lnTo>
                      <a:pt x="1834" y="170"/>
                    </a:lnTo>
                    <a:lnTo>
                      <a:pt x="1824" y="168"/>
                    </a:lnTo>
                    <a:lnTo>
                      <a:pt x="1802" y="152"/>
                    </a:lnTo>
                    <a:lnTo>
                      <a:pt x="1806" y="154"/>
                    </a:lnTo>
                    <a:lnTo>
                      <a:pt x="1790" y="136"/>
                    </a:lnTo>
                    <a:lnTo>
                      <a:pt x="1774" y="108"/>
                    </a:lnTo>
                    <a:lnTo>
                      <a:pt x="1760" y="84"/>
                    </a:lnTo>
                    <a:lnTo>
                      <a:pt x="1746" y="58"/>
                    </a:lnTo>
                    <a:lnTo>
                      <a:pt x="1734" y="40"/>
                    </a:lnTo>
                    <a:lnTo>
                      <a:pt x="1718" y="22"/>
                    </a:lnTo>
                    <a:lnTo>
                      <a:pt x="1698" y="10"/>
                    </a:lnTo>
                    <a:lnTo>
                      <a:pt x="1678" y="4"/>
                    </a:lnTo>
                    <a:lnTo>
                      <a:pt x="1664" y="10"/>
                    </a:lnTo>
                    <a:lnTo>
                      <a:pt x="1658" y="14"/>
                    </a:lnTo>
                    <a:lnTo>
                      <a:pt x="1648" y="24"/>
                    </a:lnTo>
                    <a:lnTo>
                      <a:pt x="1638" y="32"/>
                    </a:lnTo>
                    <a:lnTo>
                      <a:pt x="1624" y="52"/>
                    </a:lnTo>
                    <a:lnTo>
                      <a:pt x="1610" y="82"/>
                    </a:lnTo>
                    <a:lnTo>
                      <a:pt x="1600" y="100"/>
                    </a:lnTo>
                    <a:lnTo>
                      <a:pt x="1592" y="120"/>
                    </a:lnTo>
                    <a:lnTo>
                      <a:pt x="1576" y="144"/>
                    </a:lnTo>
                    <a:lnTo>
                      <a:pt x="1558" y="160"/>
                    </a:lnTo>
                    <a:lnTo>
                      <a:pt x="1544" y="168"/>
                    </a:lnTo>
                    <a:lnTo>
                      <a:pt x="1532" y="172"/>
                    </a:lnTo>
                    <a:lnTo>
                      <a:pt x="1514" y="170"/>
                    </a:lnTo>
                    <a:lnTo>
                      <a:pt x="1502" y="166"/>
                    </a:lnTo>
                    <a:lnTo>
                      <a:pt x="1488" y="156"/>
                    </a:lnTo>
                    <a:lnTo>
                      <a:pt x="1476" y="140"/>
                    </a:lnTo>
                    <a:lnTo>
                      <a:pt x="1464" y="118"/>
                    </a:lnTo>
                    <a:lnTo>
                      <a:pt x="1448" y="86"/>
                    </a:lnTo>
                    <a:lnTo>
                      <a:pt x="1436" y="60"/>
                    </a:lnTo>
                    <a:lnTo>
                      <a:pt x="1428" y="48"/>
                    </a:lnTo>
                    <a:lnTo>
                      <a:pt x="1420" y="36"/>
                    </a:lnTo>
                    <a:lnTo>
                      <a:pt x="1408" y="26"/>
                    </a:lnTo>
                    <a:lnTo>
                      <a:pt x="1402" y="20"/>
                    </a:lnTo>
                    <a:lnTo>
                      <a:pt x="1390" y="12"/>
                    </a:lnTo>
                    <a:lnTo>
                      <a:pt x="1376" y="4"/>
                    </a:lnTo>
                    <a:lnTo>
                      <a:pt x="1362" y="2"/>
                    </a:lnTo>
                    <a:lnTo>
                      <a:pt x="1352" y="4"/>
                    </a:lnTo>
                    <a:lnTo>
                      <a:pt x="1336" y="10"/>
                    </a:lnTo>
                    <a:lnTo>
                      <a:pt x="1320" y="24"/>
                    </a:lnTo>
                    <a:lnTo>
                      <a:pt x="1304" y="50"/>
                    </a:lnTo>
                    <a:lnTo>
                      <a:pt x="1282" y="90"/>
                    </a:lnTo>
                    <a:lnTo>
                      <a:pt x="1268" y="118"/>
                    </a:lnTo>
                    <a:lnTo>
                      <a:pt x="1256" y="136"/>
                    </a:lnTo>
                    <a:lnTo>
                      <a:pt x="1246" y="148"/>
                    </a:lnTo>
                    <a:lnTo>
                      <a:pt x="1228" y="166"/>
                    </a:lnTo>
                    <a:lnTo>
                      <a:pt x="1218" y="170"/>
                    </a:lnTo>
                    <a:lnTo>
                      <a:pt x="1206" y="174"/>
                    </a:lnTo>
                    <a:lnTo>
                      <a:pt x="1190" y="170"/>
                    </a:lnTo>
                    <a:lnTo>
                      <a:pt x="1174" y="162"/>
                    </a:lnTo>
                    <a:lnTo>
                      <a:pt x="1164" y="150"/>
                    </a:lnTo>
                    <a:lnTo>
                      <a:pt x="1152" y="136"/>
                    </a:lnTo>
                    <a:lnTo>
                      <a:pt x="1144" y="118"/>
                    </a:lnTo>
                    <a:lnTo>
                      <a:pt x="1134" y="98"/>
                    </a:lnTo>
                    <a:lnTo>
                      <a:pt x="1124" y="78"/>
                    </a:lnTo>
                    <a:lnTo>
                      <a:pt x="1110" y="52"/>
                    </a:lnTo>
                    <a:lnTo>
                      <a:pt x="1094" y="28"/>
                    </a:lnTo>
                    <a:lnTo>
                      <a:pt x="1078" y="16"/>
                    </a:lnTo>
                    <a:lnTo>
                      <a:pt x="1064" y="8"/>
                    </a:lnTo>
                    <a:lnTo>
                      <a:pt x="1056" y="4"/>
                    </a:lnTo>
                    <a:lnTo>
                      <a:pt x="1044" y="0"/>
                    </a:lnTo>
                    <a:lnTo>
                      <a:pt x="1034" y="0"/>
                    </a:lnTo>
                    <a:lnTo>
                      <a:pt x="1018" y="6"/>
                    </a:lnTo>
                    <a:lnTo>
                      <a:pt x="1006" y="16"/>
                    </a:lnTo>
                    <a:lnTo>
                      <a:pt x="998" y="24"/>
                    </a:lnTo>
                    <a:lnTo>
                      <a:pt x="990" y="36"/>
                    </a:lnTo>
                    <a:lnTo>
                      <a:pt x="972" y="68"/>
                    </a:lnTo>
                    <a:lnTo>
                      <a:pt x="960" y="98"/>
                    </a:lnTo>
                    <a:lnTo>
                      <a:pt x="950" y="116"/>
                    </a:lnTo>
                    <a:lnTo>
                      <a:pt x="942" y="132"/>
                    </a:lnTo>
                    <a:lnTo>
                      <a:pt x="928" y="150"/>
                    </a:lnTo>
                    <a:lnTo>
                      <a:pt x="916" y="160"/>
                    </a:lnTo>
                    <a:lnTo>
                      <a:pt x="912" y="162"/>
                    </a:lnTo>
                    <a:lnTo>
                      <a:pt x="904" y="166"/>
                    </a:lnTo>
                    <a:lnTo>
                      <a:pt x="896" y="168"/>
                    </a:lnTo>
                    <a:lnTo>
                      <a:pt x="890" y="172"/>
                    </a:lnTo>
                    <a:lnTo>
                      <a:pt x="880" y="170"/>
                    </a:lnTo>
                    <a:lnTo>
                      <a:pt x="872" y="168"/>
                    </a:lnTo>
                    <a:lnTo>
                      <a:pt x="862" y="164"/>
                    </a:lnTo>
                    <a:lnTo>
                      <a:pt x="852" y="160"/>
                    </a:lnTo>
                    <a:lnTo>
                      <a:pt x="848" y="156"/>
                    </a:lnTo>
                    <a:lnTo>
                      <a:pt x="838" y="148"/>
                    </a:lnTo>
                    <a:lnTo>
                      <a:pt x="828" y="134"/>
                    </a:lnTo>
                    <a:lnTo>
                      <a:pt x="814" y="110"/>
                    </a:lnTo>
                    <a:lnTo>
                      <a:pt x="802" y="80"/>
                    </a:lnTo>
                    <a:lnTo>
                      <a:pt x="790" y="56"/>
                    </a:lnTo>
                    <a:lnTo>
                      <a:pt x="780" y="42"/>
                    </a:lnTo>
                    <a:lnTo>
                      <a:pt x="770" y="28"/>
                    </a:lnTo>
                    <a:lnTo>
                      <a:pt x="754" y="14"/>
                    </a:lnTo>
                    <a:lnTo>
                      <a:pt x="746" y="8"/>
                    </a:lnTo>
                    <a:lnTo>
                      <a:pt x="740" y="4"/>
                    </a:lnTo>
                    <a:lnTo>
                      <a:pt x="738" y="4"/>
                    </a:lnTo>
                    <a:lnTo>
                      <a:pt x="744" y="6"/>
                    </a:lnTo>
                    <a:lnTo>
                      <a:pt x="734" y="2"/>
                    </a:lnTo>
                    <a:lnTo>
                      <a:pt x="724" y="0"/>
                    </a:lnTo>
                    <a:lnTo>
                      <a:pt x="712" y="2"/>
                    </a:lnTo>
                    <a:lnTo>
                      <a:pt x="702" y="6"/>
                    </a:lnTo>
                    <a:lnTo>
                      <a:pt x="694" y="10"/>
                    </a:lnTo>
                    <a:lnTo>
                      <a:pt x="684" y="20"/>
                    </a:lnTo>
                    <a:lnTo>
                      <a:pt x="668" y="40"/>
                    </a:lnTo>
                    <a:lnTo>
                      <a:pt x="658" y="58"/>
                    </a:lnTo>
                    <a:lnTo>
                      <a:pt x="642" y="86"/>
                    </a:lnTo>
                    <a:lnTo>
                      <a:pt x="626" y="118"/>
                    </a:lnTo>
                    <a:lnTo>
                      <a:pt x="610" y="140"/>
                    </a:lnTo>
                    <a:lnTo>
                      <a:pt x="592" y="162"/>
                    </a:lnTo>
                    <a:lnTo>
                      <a:pt x="578" y="166"/>
                    </a:lnTo>
                    <a:lnTo>
                      <a:pt x="566" y="170"/>
                    </a:lnTo>
                    <a:lnTo>
                      <a:pt x="546" y="166"/>
                    </a:lnTo>
                    <a:lnTo>
                      <a:pt x="532" y="156"/>
                    </a:lnTo>
                    <a:lnTo>
                      <a:pt x="528" y="152"/>
                    </a:lnTo>
                    <a:lnTo>
                      <a:pt x="512" y="134"/>
                    </a:lnTo>
                    <a:lnTo>
                      <a:pt x="496" y="112"/>
                    </a:lnTo>
                    <a:lnTo>
                      <a:pt x="486" y="94"/>
                    </a:lnTo>
                    <a:lnTo>
                      <a:pt x="476" y="72"/>
                    </a:lnTo>
                    <a:lnTo>
                      <a:pt x="464" y="50"/>
                    </a:lnTo>
                    <a:lnTo>
                      <a:pt x="452" y="28"/>
                    </a:lnTo>
                    <a:lnTo>
                      <a:pt x="434" y="14"/>
                    </a:lnTo>
                    <a:lnTo>
                      <a:pt x="422" y="8"/>
                    </a:lnTo>
                    <a:lnTo>
                      <a:pt x="414" y="4"/>
                    </a:lnTo>
                    <a:lnTo>
                      <a:pt x="404" y="2"/>
                    </a:lnTo>
                    <a:lnTo>
                      <a:pt x="392" y="4"/>
                    </a:lnTo>
                    <a:lnTo>
                      <a:pt x="380" y="8"/>
                    </a:lnTo>
                    <a:lnTo>
                      <a:pt x="368" y="14"/>
                    </a:lnTo>
                    <a:lnTo>
                      <a:pt x="358" y="24"/>
                    </a:lnTo>
                    <a:lnTo>
                      <a:pt x="352" y="30"/>
                    </a:lnTo>
                    <a:lnTo>
                      <a:pt x="342" y="46"/>
                    </a:lnTo>
                    <a:lnTo>
                      <a:pt x="332" y="62"/>
                    </a:lnTo>
                    <a:lnTo>
                      <a:pt x="320" y="88"/>
                    </a:lnTo>
                    <a:lnTo>
                      <a:pt x="308" y="110"/>
                    </a:lnTo>
                    <a:lnTo>
                      <a:pt x="294" y="132"/>
                    </a:lnTo>
                    <a:lnTo>
                      <a:pt x="278" y="152"/>
                    </a:lnTo>
                    <a:lnTo>
                      <a:pt x="266" y="162"/>
                    </a:lnTo>
                    <a:lnTo>
                      <a:pt x="256" y="170"/>
                    </a:lnTo>
                    <a:lnTo>
                      <a:pt x="240" y="174"/>
                    </a:lnTo>
                    <a:lnTo>
                      <a:pt x="226" y="170"/>
                    </a:lnTo>
                    <a:lnTo>
                      <a:pt x="212" y="164"/>
                    </a:lnTo>
                    <a:lnTo>
                      <a:pt x="202" y="156"/>
                    </a:lnTo>
                    <a:lnTo>
                      <a:pt x="188" y="136"/>
                    </a:lnTo>
                    <a:lnTo>
                      <a:pt x="176" y="112"/>
                    </a:lnTo>
                    <a:lnTo>
                      <a:pt x="166" y="94"/>
                    </a:lnTo>
                    <a:lnTo>
                      <a:pt x="162" y="76"/>
                    </a:lnTo>
                    <a:lnTo>
                      <a:pt x="154" y="62"/>
                    </a:lnTo>
                    <a:lnTo>
                      <a:pt x="144" y="42"/>
                    </a:lnTo>
                    <a:lnTo>
                      <a:pt x="132" y="28"/>
                    </a:lnTo>
                    <a:lnTo>
                      <a:pt x="122" y="18"/>
                    </a:lnTo>
                    <a:lnTo>
                      <a:pt x="98" y="6"/>
                    </a:lnTo>
                    <a:lnTo>
                      <a:pt x="74" y="0"/>
                    </a:lnTo>
                    <a:lnTo>
                      <a:pt x="58" y="4"/>
                    </a:lnTo>
                    <a:lnTo>
                      <a:pt x="50" y="8"/>
                    </a:lnTo>
                    <a:lnTo>
                      <a:pt x="40" y="18"/>
                    </a:lnTo>
                    <a:lnTo>
                      <a:pt x="30" y="32"/>
                    </a:lnTo>
                    <a:lnTo>
                      <a:pt x="16" y="56"/>
                    </a:lnTo>
                    <a:lnTo>
                      <a:pt x="6" y="74"/>
                    </a:lnTo>
                    <a:lnTo>
                      <a:pt x="0" y="84"/>
                    </a:lnTo>
                  </a:path>
                </a:pathLst>
              </a:custGeom>
              <a:noFill/>
              <a:ln w="15875">
                <a:solidFill>
                  <a:srgbClr val="0096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0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2800"/>
              </a:p>
            </p:txBody>
          </p:sp>
        </p:grpSp>
        <p:pic>
          <p:nvPicPr>
            <p:cNvPr id="45" name="Picture 4" descr="Lapto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316029">
              <a:off x="1596740" y="3896560"/>
              <a:ext cx="840231" cy="790329"/>
            </a:xfrm>
            <a:prstGeom prst="rect">
              <a:avLst/>
            </a:prstGeom>
            <a:noFill/>
          </p:spPr>
        </p:pic>
        <p:pic>
          <p:nvPicPr>
            <p:cNvPr id="46" name="Picture 43" descr="AccessPoin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71455" y="4186750"/>
              <a:ext cx="681225" cy="470253"/>
            </a:xfrm>
            <a:prstGeom prst="rect">
              <a:avLst/>
            </a:prstGeom>
            <a:noFill/>
          </p:spPr>
        </p:pic>
        <p:sp>
          <p:nvSpPr>
            <p:cNvPr id="47" name="Цилиндр 46"/>
            <p:cNvSpPr/>
            <p:nvPr/>
          </p:nvSpPr>
          <p:spPr>
            <a:xfrm rot="16200000">
              <a:off x="4706446" y="4118683"/>
              <a:ext cx="185913" cy="606384"/>
            </a:xfrm>
            <a:prstGeom prst="can">
              <a:avLst/>
            </a:prstGeom>
            <a:solidFill>
              <a:srgbClr val="D7C6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66492" y="4310671"/>
              <a:ext cx="1276066" cy="218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CAPWAP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224585" y="3289110"/>
              <a:ext cx="3923731" cy="2153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224585" y="3516820"/>
              <a:ext cx="1980516" cy="23101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212067" y="3516820"/>
              <a:ext cx="1936249" cy="23101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23731" y="3251107"/>
              <a:ext cx="1583141" cy="281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EAP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77697" y="3481113"/>
              <a:ext cx="1583141" cy="281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802.1X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54875" y="3481113"/>
              <a:ext cx="1583141" cy="281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RADIUS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76611" y="4144876"/>
              <a:ext cx="1583141" cy="26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RADIUS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38016" y="3641205"/>
              <a:ext cx="15831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Сервер аутентификации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38016" y="4777861"/>
              <a:ext cx="1583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AAA </a:t>
              </a:r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Сервер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37685" y="4736170"/>
              <a:ext cx="1583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Клиент </a:t>
              </a: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WLAN 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15655" y="4029391"/>
              <a:ext cx="1583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Шифрование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66184" y="4675250"/>
              <a:ext cx="1583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Точка доступа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20650" y="3818941"/>
              <a:ext cx="1583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Аутентификатор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15301" y="4639049"/>
              <a:ext cx="1583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57970" y="5128839"/>
              <a:ext cx="15831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Сеть предприятия</a:t>
              </a: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609125" y="4421875"/>
              <a:ext cx="1431157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5" name="Picture 2" descr="File-Application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84241" y="4108964"/>
              <a:ext cx="459636" cy="662352"/>
            </a:xfrm>
            <a:prstGeom prst="rect">
              <a:avLst/>
            </a:prstGeom>
            <a:noFill/>
          </p:spPr>
        </p:pic>
        <p:pic>
          <p:nvPicPr>
            <p:cNvPr id="66" name="Picture 44" descr="WLAN_Controll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56757" y="4186750"/>
              <a:ext cx="693122" cy="506987"/>
            </a:xfrm>
            <a:prstGeom prst="rect">
              <a:avLst/>
            </a:prstGeom>
            <a:noFill/>
          </p:spPr>
        </p:pic>
        <p:sp>
          <p:nvSpPr>
            <p:cNvPr id="67" name="Левая фигурная скобка 66"/>
            <p:cNvSpPr/>
            <p:nvPr/>
          </p:nvSpPr>
          <p:spPr>
            <a:xfrm rot="5400000" flipV="1">
              <a:off x="4740022" y="3779605"/>
              <a:ext cx="126543" cy="800842"/>
            </a:xfrm>
            <a:prstGeom prst="leftBrace">
              <a:avLst>
                <a:gd name="adj1" fmla="val 41640"/>
                <a:gd name="adj2" fmla="val 47527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031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Облачко с текстом: овальное 68"/>
          <p:cNvSpPr/>
          <p:nvPr/>
        </p:nvSpPr>
        <p:spPr>
          <a:xfrm>
            <a:off x="10580051" y="3629879"/>
            <a:ext cx="1266199" cy="685972"/>
          </a:xfrm>
          <a:prstGeom prst="wedgeEllipseCallout">
            <a:avLst>
              <a:gd name="adj1" fmla="val -16195"/>
              <a:gd name="adj2" fmla="val 7472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31018" y="3457190"/>
            <a:ext cx="3560538" cy="21349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1129" y="96714"/>
            <a:ext cx="1066574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Применение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VPN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ontent Placeholder 2"/>
          <p:cNvSpPr>
            <a:spLocks noGrp="1"/>
          </p:cNvSpPr>
          <p:nvPr/>
        </p:nvSpPr>
        <p:spPr bwMode="auto">
          <a:xfrm>
            <a:off x="352406" y="1507141"/>
            <a:ext cx="5133994" cy="35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628650" lvl="1" indent="-339725" algn="just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Компьютер должен быть совместим для получения неограниченного доступа к сети через удаленное VPN-подключение </a:t>
            </a:r>
          </a:p>
          <a:p>
            <a:pPr marL="628650" lvl="1" indent="-339725" algn="just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Несовместимые сетевые компьютеры имеют ограниченный доступ к сети с помощью IP-пакетных фильтров, которые VPN-сервер назначает на VPN-соединение</a:t>
            </a:r>
          </a:p>
          <a:p>
            <a:pPr marL="628650" lvl="1" indent="-339725" algn="just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VPN активно следит за состоянием здоровья NAP-клиента, а затем применяет IP-пакетные фильтры для сети с ограниченным доступом к VPN-соединению, если клиент становится перестает удовлетворять требованиям сети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662963" y="3389152"/>
            <a:ext cx="804128" cy="385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358407" y="3140533"/>
            <a:ext cx="1706620" cy="992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671294" y="3910764"/>
            <a:ext cx="1260546" cy="881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7389894" y="4467434"/>
            <a:ext cx="385287" cy="2558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17" y="3919844"/>
            <a:ext cx="517164" cy="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Прямая соединительная линия 46"/>
          <p:cNvCxnSpPr/>
          <p:nvPr/>
        </p:nvCxnSpPr>
        <p:spPr>
          <a:xfrm flipH="1" flipV="1">
            <a:off x="8448795" y="3794780"/>
            <a:ext cx="388067" cy="1780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6318373" y="3687796"/>
            <a:ext cx="385287" cy="2558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6949313" y="3302220"/>
            <a:ext cx="385287" cy="2558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7437607" y="3001824"/>
            <a:ext cx="385287" cy="2558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7048874" y="2465034"/>
            <a:ext cx="777467" cy="7793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6440878" y="2777012"/>
            <a:ext cx="777467" cy="77931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5854335" y="3140532"/>
            <a:ext cx="777467" cy="779312"/>
          </a:xfrm>
          <a:prstGeom prst="rect">
            <a:avLst/>
          </a:prstGeom>
        </p:spPr>
      </p:pic>
      <p:cxnSp>
        <p:nvCxnSpPr>
          <p:cNvPr id="55" name="Прямая соединительная линия 54"/>
          <p:cNvCxnSpPr/>
          <p:nvPr/>
        </p:nvCxnSpPr>
        <p:spPr>
          <a:xfrm flipH="1" flipV="1">
            <a:off x="7963672" y="4586263"/>
            <a:ext cx="661719" cy="27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8840927" y="4953507"/>
            <a:ext cx="661719" cy="27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0" descr="Firewall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938" y="4564288"/>
            <a:ext cx="819150" cy="94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лако 2"/>
          <p:cNvSpPr/>
          <p:nvPr/>
        </p:nvSpPr>
        <p:spPr>
          <a:xfrm rot="444697">
            <a:off x="9202524" y="4375880"/>
            <a:ext cx="2038524" cy="13925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 rot="6908947">
            <a:off x="10031094" y="3095330"/>
            <a:ext cx="284945" cy="2333408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8735882" y="3567611"/>
            <a:ext cx="2823128" cy="13192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11414533" y="4682510"/>
            <a:ext cx="777467" cy="779312"/>
          </a:xfrm>
          <a:prstGeom prst="rect">
            <a:avLst/>
          </a:prstGeom>
        </p:spPr>
      </p:pic>
      <p:pic>
        <p:nvPicPr>
          <p:cNvPr id="28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59" y="3155194"/>
            <a:ext cx="517164" cy="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6543567" y="4768911"/>
            <a:ext cx="157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Веб-сервер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47800" y="3874093"/>
            <a:ext cx="157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VPN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-сервер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97479" y="5434689"/>
            <a:ext cx="157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Межсетевой экран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359953" y="4860545"/>
            <a:ext cx="157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807466" y="5382630"/>
            <a:ext cx="157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VPN-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клиент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89442" y="5645131"/>
            <a:ext cx="157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Периметр сети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399033" y="3809611"/>
            <a:ext cx="157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Туннель</a:t>
            </a:r>
          </a:p>
        </p:txBody>
      </p:sp>
      <p:sp>
        <p:nvSpPr>
          <p:cNvPr id="60" name="Облачко с текстом: овальное 59"/>
          <p:cNvSpPr/>
          <p:nvPr/>
        </p:nvSpPr>
        <p:spPr>
          <a:xfrm>
            <a:off x="9471709" y="3001824"/>
            <a:ext cx="1266199" cy="685972"/>
          </a:xfrm>
          <a:prstGeom prst="wedgeEllipseCallout">
            <a:avLst>
              <a:gd name="adj1" fmla="val -29446"/>
              <a:gd name="adj2" fmla="val 942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9336006" y="3060564"/>
            <a:ext cx="157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VPN-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соединение</a:t>
            </a:r>
          </a:p>
        </p:txBody>
      </p:sp>
    </p:spTree>
    <p:extLst>
      <p:ext uri="{BB962C8B-B14F-4D97-AF65-F5344CB8AC3E}">
        <p14:creationId xmlns:p14="http://schemas.microsoft.com/office/powerpoint/2010/main" val="215156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5666" y="125044"/>
            <a:ext cx="1076251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Применение </a:t>
            </a:r>
            <a:r>
              <a:rPr lang="en-US" sz="3600" dirty="0">
                <a:solidFill>
                  <a:schemeClr val="bg1"/>
                </a:solidFill>
              </a:rPr>
              <a:t>DHCP</a:t>
            </a:r>
          </a:p>
        </p:txBody>
      </p:sp>
      <p:sp>
        <p:nvSpPr>
          <p:cNvPr id="85" name="Content Placeholder 2"/>
          <p:cNvSpPr>
            <a:spLocks noGrp="1"/>
          </p:cNvSpPr>
          <p:nvPr/>
        </p:nvSpPr>
        <p:spPr bwMode="auto">
          <a:xfrm>
            <a:off x="315929" y="1671266"/>
            <a:ext cx="4807083" cy="354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628650" lvl="1" indent="-339725" algn="just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Компьютеры должны быть совместимыми для получения неограниченного доступа к конфигурации IPv4-адресов с использованием DHCP-сервера</a:t>
            </a:r>
          </a:p>
          <a:p>
            <a:pPr marL="628650" lvl="1" indent="-339725" algn="just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Несовместимые компьютеры имеют такую конфигурацию IPv4-адресов, которая позволяем им иметь доступ только к  ограниченным ресурсам сети</a:t>
            </a:r>
          </a:p>
          <a:p>
            <a:pPr marL="628650" lvl="1" indent="-339725" algn="just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DHCP активно следит за состоянием здоровья NAP-клиента. Обновление конфигурации IPv4-адреса для доступа к ограниченным сетевым ресурса происходит только если клиент перестает удовлетворять требованиям сети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310232" y="1513091"/>
            <a:ext cx="6432424" cy="3875214"/>
            <a:chOff x="5310232" y="1513091"/>
            <a:chExt cx="6432424" cy="3875214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5310232" y="1560353"/>
              <a:ext cx="6432424" cy="3827952"/>
              <a:chOff x="5715930" y="974008"/>
              <a:chExt cx="6163277" cy="3549319"/>
            </a:xfrm>
          </p:grpSpPr>
          <p:sp>
            <p:nvSpPr>
              <p:cNvPr id="96" name="AutoShape 13"/>
              <p:cNvSpPr>
                <a:spLocks noChangeArrowheads="1"/>
              </p:cNvSpPr>
              <p:nvPr/>
            </p:nvSpPr>
            <p:spPr bwMode="auto">
              <a:xfrm>
                <a:off x="5715930" y="3448727"/>
                <a:ext cx="6099157" cy="1074600"/>
              </a:xfrm>
              <a:prstGeom prst="roundRect">
                <a:avLst>
                  <a:gd name="adj" fmla="val 41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/>
              <a:lstStyle/>
              <a:p>
                <a:pPr lvl="0" algn="ctr" fontAlgn="base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IP</a:t>
                </a:r>
                <a:r>
                  <a:rPr lang="ru-RU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-адрес </a:t>
                </a: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1: </a:t>
                </a:r>
                <a:r>
                  <a:rPr lang="ru-RU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Выделен для </a:t>
                </a: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DHCP</a:t>
                </a:r>
                <a:r>
                  <a:rPr lang="ru-RU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-Клиента </a:t>
                </a: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lvl="0" algn="ctr" fontAlgn="base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IP</a:t>
                </a:r>
                <a:r>
                  <a:rPr lang="ru-RU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-адрес </a:t>
                </a: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2: </a:t>
                </a:r>
                <a:r>
                  <a:rPr lang="ru-RU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Выделен для </a:t>
                </a: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DHCP</a:t>
                </a:r>
                <a:r>
                  <a:rPr lang="ru-RU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-Клиента 2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  <a:p>
                <a:pPr lvl="0" algn="ctr" fontAlgn="base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IP</a:t>
                </a:r>
                <a:r>
                  <a:rPr lang="ru-RU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-адрес </a:t>
                </a: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3: </a:t>
                </a:r>
                <a:r>
                  <a:rPr lang="ru-RU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rPr>
                  <a:t>Доступен для аренды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7" name="Group 4" descr="Graphic depicting a network that has four members: &#10;1. A Dynamic Host Configuration Protocol (DHCP) server with a DHCP database.&#10;2. A DHCP client (Client 1) that leases an IP address. &#10;3. A DHCP client (Client 2) that renews its IP address.&#10;4. A non-DHCP client that does not communicate with the DHCP server. &#10;There are arrows pointing between both of the clients and the DHCP Server, which represent lease generation and lease renewal."/>
              <p:cNvGrpSpPr/>
              <p:nvPr/>
            </p:nvGrpSpPr>
            <p:grpSpPr>
              <a:xfrm>
                <a:off x="5947274" y="1112635"/>
                <a:ext cx="5931933" cy="2434505"/>
                <a:chOff x="86151" y="866562"/>
                <a:chExt cx="8804742" cy="4007800"/>
              </a:xfrm>
            </p:grpSpPr>
            <p:sp>
              <p:nvSpPr>
                <p:cNvPr id="107" name="AutoShape 14"/>
                <p:cNvSpPr>
                  <a:spLocks noChangeArrowheads="1"/>
                </p:cNvSpPr>
                <p:nvPr/>
              </p:nvSpPr>
              <p:spPr bwMode="auto">
                <a:xfrm>
                  <a:off x="6303601" y="970758"/>
                  <a:ext cx="2587292" cy="1068200"/>
                </a:xfrm>
                <a:prstGeom prst="roundRect">
                  <a:avLst>
                    <a:gd name="adj" fmla="val 3755"/>
                  </a:avLst>
                </a:prstGeom>
                <a:no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anchor="ctr"/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DHCP</a:t>
                  </a:r>
                  <a:r>
                    <a:rPr lang="ru-RU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-Клиент 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2:</a:t>
                  </a:r>
                  <a:br>
                    <a:rPr 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</a:br>
                  <a:r>
                    <a:rPr lang="ru-RU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Настройка </a:t>
                  </a:r>
                  <a:r>
                    <a:rPr lang="en-US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IP-</a:t>
                  </a:r>
                  <a:r>
                    <a:rPr lang="ru-RU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адреса с </a:t>
                  </a:r>
                  <a:r>
                    <a:rPr lang="en-US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DHCP-</a:t>
                  </a:r>
                  <a:r>
                    <a:rPr lang="ru-RU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сервера</a:t>
                  </a:r>
                  <a:endPara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AutoShape 15"/>
                <p:cNvSpPr>
                  <a:spLocks noChangeArrowheads="1"/>
                </p:cNvSpPr>
                <p:nvPr/>
              </p:nvSpPr>
              <p:spPr bwMode="auto">
                <a:xfrm>
                  <a:off x="86151" y="866562"/>
                  <a:ext cx="2542584" cy="1128154"/>
                </a:xfrm>
                <a:prstGeom prst="roundRect">
                  <a:avLst>
                    <a:gd name="adj" fmla="val 3755"/>
                  </a:avLst>
                </a:prstGeom>
                <a:no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anchor="ctr"/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Не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-DHCP</a:t>
                  </a:r>
                  <a:r>
                    <a:rPr lang="ru-RU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-Клиент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ru-RU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Статическая настройка </a:t>
                  </a:r>
                  <a:r>
                    <a:rPr lang="en-US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IP</a:t>
                  </a:r>
                  <a:endPara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AutoShape 16"/>
                <p:cNvSpPr>
                  <a:spLocks noChangeArrowheads="1"/>
                </p:cNvSpPr>
                <p:nvPr/>
              </p:nvSpPr>
              <p:spPr bwMode="auto">
                <a:xfrm>
                  <a:off x="307171" y="3818139"/>
                  <a:ext cx="2231443" cy="920958"/>
                </a:xfrm>
                <a:prstGeom prst="roundRect">
                  <a:avLst>
                    <a:gd name="adj" fmla="val 3755"/>
                  </a:avLst>
                </a:prstGeom>
                <a:no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0" tIns="0" rIns="0" bIns="0" anchor="ctr"/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DHCP</a:t>
                  </a:r>
                  <a:r>
                    <a:rPr lang="ru-RU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-Клиент 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1: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Настройка </a:t>
                  </a:r>
                  <a:r>
                    <a:rPr lang="en-US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IP-</a:t>
                  </a:r>
                  <a:r>
                    <a:rPr lang="ru-RU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адреса с </a:t>
                  </a:r>
                  <a:r>
                    <a:rPr lang="en-US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DHCP-</a:t>
                  </a:r>
                  <a:r>
                    <a:rPr lang="ru-RU" sz="11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сервера</a:t>
                  </a:r>
                  <a:endPara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0" name="Group 8" descr="Graphic depicting a network that has four members: &#10;1. A Dynamic Host Configuration Protocol (DHCP) server with a DHCP database.&#10;2. A DHCP client (Client 1) that leases an IP address. &#10;3. A DHCP client (Client 2) that renews its IP address.&#10;4. A non-DHCP client that does not communicate with the DHCP server. &#10;There are arrows pointing between both of the clients and the DHCP Server, which represent lease generation and lease renewal.&#10;"/>
                <p:cNvGrpSpPr/>
                <p:nvPr/>
              </p:nvGrpSpPr>
              <p:grpSpPr>
                <a:xfrm>
                  <a:off x="2478361" y="2422131"/>
                  <a:ext cx="5011209" cy="2271257"/>
                  <a:chOff x="2478361" y="2422131"/>
                  <a:chExt cx="5011209" cy="2271257"/>
                </a:xfrm>
              </p:grpSpPr>
              <p:grpSp>
                <p:nvGrpSpPr>
                  <p:cNvPr id="113" name="Group 12"/>
                  <p:cNvGrpSpPr/>
                  <p:nvPr/>
                </p:nvGrpSpPr>
                <p:grpSpPr>
                  <a:xfrm>
                    <a:off x="2478361" y="2516413"/>
                    <a:ext cx="2545282" cy="1201441"/>
                    <a:chOff x="2478361" y="2839141"/>
                    <a:chExt cx="2545282" cy="1201441"/>
                  </a:xfrm>
                </p:grpSpPr>
                <p:sp>
                  <p:nvSpPr>
                    <p:cNvPr id="118" name="AutoShape 17" descr="&quot;&quot;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8361" y="3680219"/>
                      <a:ext cx="2545282" cy="360363"/>
                    </a:xfrm>
                    <a:prstGeom prst="leftRightArrow">
                      <a:avLst>
                        <a:gd name="adj1" fmla="val 49778"/>
                        <a:gd name="adj2" fmla="val 86787"/>
                      </a:avLst>
                    </a:prstGeom>
                    <a:ln/>
                    <a:extLst/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9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99735" y="2839141"/>
                      <a:ext cx="1927225" cy="777184"/>
                    </a:xfrm>
                    <a:prstGeom prst="roundRect">
                      <a:avLst>
                        <a:gd name="adj" fmla="val 11060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 anchor="ctr"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Генерация аренды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pic>
                <p:nvPicPr>
                  <p:cNvPr id="114" name="Picture 15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39140" y="4058526"/>
                    <a:ext cx="964662" cy="634862"/>
                  </a:xfrm>
                  <a:prstGeom prst="rect">
                    <a:avLst/>
                  </a:prstGeom>
                </p:spPr>
              </p:pic>
              <p:grpSp>
                <p:nvGrpSpPr>
                  <p:cNvPr id="115" name="Group 18"/>
                  <p:cNvGrpSpPr/>
                  <p:nvPr/>
                </p:nvGrpSpPr>
                <p:grpSpPr>
                  <a:xfrm>
                    <a:off x="5617841" y="2422131"/>
                    <a:ext cx="1871729" cy="736944"/>
                    <a:chOff x="5617841" y="2422131"/>
                    <a:chExt cx="1871729" cy="736944"/>
                  </a:xfrm>
                </p:grpSpPr>
                <p:sp>
                  <p:nvSpPr>
                    <p:cNvPr id="116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7368" y="2528220"/>
                      <a:ext cx="1502202" cy="511138"/>
                    </a:xfrm>
                    <a:prstGeom prst="roundRect">
                      <a:avLst>
                        <a:gd name="adj" fmla="val 11060"/>
                      </a:avLst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 anchor="ctr"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Обновление аренды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AutoShape 18" descr="&quot;&quot;&#10;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5416850" y="2623122"/>
                      <a:ext cx="736944" cy="334962"/>
                    </a:xfrm>
                    <a:prstGeom prst="leftRightArrow">
                      <a:avLst>
                        <a:gd name="adj1" fmla="val 50000"/>
                        <a:gd name="adj2" fmla="val 62938"/>
                      </a:avLst>
                    </a:prstGeom>
                    <a:ln/>
                    <a:extLst/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AutoShape 7"/>
                <p:cNvSpPr>
                  <a:spLocks noChangeArrowheads="1"/>
                </p:cNvSpPr>
                <p:nvPr/>
              </p:nvSpPr>
              <p:spPr bwMode="auto">
                <a:xfrm>
                  <a:off x="6547630" y="4479470"/>
                  <a:ext cx="1981829" cy="394892"/>
                </a:xfrm>
                <a:prstGeom prst="roundRect">
                  <a:avLst>
                    <a:gd name="adj" fmla="val 11060"/>
                  </a:avLst>
                </a:prstGeom>
                <a:no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anchor="ctr"/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База данных </a:t>
                  </a:r>
                  <a:r>
                    <a:rPr 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DHCP</a:t>
                  </a:r>
                </a:p>
              </p:txBody>
            </p:sp>
            <p:sp>
              <p:nvSpPr>
                <p:cNvPr id="112" name="AutoShape 7"/>
                <p:cNvSpPr>
                  <a:spLocks noChangeArrowheads="1"/>
                </p:cNvSpPr>
                <p:nvPr/>
              </p:nvSpPr>
              <p:spPr bwMode="auto">
                <a:xfrm>
                  <a:off x="6802026" y="3933567"/>
                  <a:ext cx="1616454" cy="394892"/>
                </a:xfrm>
                <a:prstGeom prst="roundRect">
                  <a:avLst>
                    <a:gd name="adj" fmla="val 11060"/>
                  </a:avLst>
                </a:prstGeom>
                <a:no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 anchor="ctr"/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DHCP</a:t>
                  </a:r>
                  <a:r>
                    <a:rPr lang="ru-RU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Segoe UI" pitchFamily="34" charset="0"/>
                      <a:cs typeface="Arial" panose="020B0604020202020204" pitchFamily="34" charset="0"/>
                    </a:rPr>
                    <a:t>-сервер</a:t>
                  </a:r>
                  <a:endPara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Segoe UI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8" name="Прямая соединительная линия 97"/>
              <p:cNvCxnSpPr/>
              <p:nvPr/>
            </p:nvCxnSpPr>
            <p:spPr>
              <a:xfrm flipV="1">
                <a:off x="7015639" y="1601329"/>
                <a:ext cx="864594" cy="71250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8352094" y="1561590"/>
                <a:ext cx="1434827" cy="970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9975650" y="1697882"/>
                <a:ext cx="996934" cy="43212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>
                <a:off x="10984120" y="2132947"/>
                <a:ext cx="2691" cy="45397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>
                <a:endCxn id="106" idx="3"/>
              </p:cNvCxnSpPr>
              <p:nvPr/>
            </p:nvCxnSpPr>
            <p:spPr>
              <a:xfrm flipH="1">
                <a:off x="9896954" y="2584669"/>
                <a:ext cx="1087166" cy="45235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flipH="1" flipV="1">
                <a:off x="6747425" y="2777828"/>
                <a:ext cx="2703476" cy="47921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4" name="Рисунок 10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3429" y="1849231"/>
                <a:ext cx="967992" cy="1075284"/>
              </a:xfrm>
              <a:prstGeom prst="rect">
                <a:avLst/>
              </a:prstGeom>
            </p:spPr>
          </p:pic>
          <p:pic>
            <p:nvPicPr>
              <p:cNvPr id="105" name="Рисунок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8104" y="974008"/>
                <a:ext cx="967992" cy="1075284"/>
              </a:xfrm>
              <a:prstGeom prst="rect">
                <a:avLst/>
              </a:prstGeom>
            </p:spPr>
          </p:pic>
          <p:pic>
            <p:nvPicPr>
              <p:cNvPr id="106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7345" y="2568190"/>
                <a:ext cx="529609" cy="937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852" y="1513091"/>
              <a:ext cx="1010264" cy="1159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16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4265" y="125833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Занятие </a:t>
            </a:r>
            <a:r>
              <a:rPr lang="en-US" sz="3600" dirty="0">
                <a:solidFill>
                  <a:schemeClr val="bg1"/>
                </a:solidFill>
              </a:rPr>
              <a:t>3</a:t>
            </a:r>
            <a:r>
              <a:rPr lang="ru-RU" sz="3600" dirty="0">
                <a:solidFill>
                  <a:schemeClr val="bg1"/>
                </a:solidFill>
              </a:rPr>
              <a:t>. Настройка</a:t>
            </a:r>
            <a:r>
              <a:rPr lang="en-US" sz="3600" dirty="0">
                <a:solidFill>
                  <a:schemeClr val="bg1"/>
                </a:solidFill>
              </a:rPr>
              <a:t> NAP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44265" y="1155439"/>
            <a:ext cx="8119156" cy="14870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Что такое проверка работоспособности системы?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Что такое политика здоровья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(Health Policy)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Что такое группы серверов восстановления?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9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4264" y="125833"/>
            <a:ext cx="11647735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Что такое проверка работоспособности системы?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021815" y="2541551"/>
            <a:ext cx="4684911" cy="250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Каждый SHA на клиенте имеет соответствующий SHV в NPS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SHVs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позволяют NPS проверять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SoH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выполненный соответствующим SHA на клиенте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SHV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содержат необходимые параметры конфигурации на клиентских компьютерах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SHV соответствует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SHA на клиентских компьютерах</a:t>
            </a: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vcy;&amp;acy;&amp;lcy;&amp;icy;&amp;dcy;&amp;acy;&amp;tcy;&amp;ocy;&amp;rcy; &amp;zcy;&amp;dcy;&amp;ocy;&amp;rcy;&amp;ocy;&amp;vcy;&amp;softcy;&amp;yacy; &amp;scy;&amp;icy;&amp;scy;&amp;tcy;&amp;iecy;&amp;mcy;&amp;ycy; server wind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96" y="2031934"/>
            <a:ext cx="4255009" cy="44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Kcy;&amp;acy;&amp;rcy;&amp;tcy;&amp;icy;&amp;ncy;&amp;kcy;&amp;icy; &amp;pcy;&amp;ocy; &amp;zcy;&amp;acy;&amp;pcy;&amp;rcy;&amp;ocy;&amp;scy;&amp;ucy; &amp;kcy;&amp;acy;&amp;rcy;&amp;dcy;&amp;icy;&amp;ocy;&amp;gcy;&amp;rcy;&amp;acy;&amp;mcy;&amp;mcy;&amp;acy;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28" y="4708651"/>
            <a:ext cx="2036465" cy="203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ro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1352" y="5885015"/>
            <a:ext cx="953911" cy="762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38268" y="1213079"/>
            <a:ext cx="8331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работоспособности системы это серверное ПО, которое является аналогом агента проверки здоровья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12849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Kcy;&amp;acy;&amp;rcy;&amp;tcy;&amp;icy;&amp;ncy;&amp;kcy;&amp;icy; &amp;pcy;&amp;ocy; &amp;zcy;&amp;acy;&amp;pcy;&amp;rcy;&amp;ocy;&amp;scy;&amp;ucy; nap Health polic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8"/>
          <a:stretch/>
        </p:blipFill>
        <p:spPr bwMode="auto">
          <a:xfrm>
            <a:off x="6363994" y="2072187"/>
            <a:ext cx="4991100" cy="35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44265" y="125833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cs typeface="Arial" panose="020B0604020202020204" pitchFamily="34" charset="0"/>
              </a:rPr>
              <a:t>Что такое политика здоровья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3" descr="Policy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4625" y="4617421"/>
            <a:ext cx="978222" cy="155626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863896" y="2236690"/>
            <a:ext cx="5300823" cy="36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Политика здоровья состоят из одного или нескольких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SHVs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других параметров, которые можно использовать, чтобы определить требования к конфигурации NAP-совместимых компьютеров, которые пытаются подключиться к сети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 можете определить политику здоровья клиента в NPS путем добавления одного или нескольких SHV к политике здоровья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NAP осуществляется с помощью NPS на основе политики для каждой сети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После создания политики здоровья, добавив один или несколько SHV, вы можете добавить политику здоровья к политике сети, а также включить применение NAP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39194" y="1131954"/>
            <a:ext cx="7852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того, чтобы использовать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Validator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необходимо настроить политику здоровья и назначить ей SHV</a:t>
            </a:r>
          </a:p>
        </p:txBody>
      </p:sp>
      <p:pic>
        <p:nvPicPr>
          <p:cNvPr id="9" name="Picture 4" descr="&amp;Kcy;&amp;acy;&amp;rcy;&amp;tcy;&amp;icy;&amp;ncy;&amp;kcy;&amp;icy; &amp;pcy;&amp;ocy; &amp;zcy;&amp;acy;&amp;pcy;&amp;rcy;&amp;ocy;&amp;scy;&amp;ucy; &amp;kcy;&amp;acy;&amp;rcy;&amp;dcy;&amp;icy;&amp;ocy;&amp;gcy;&amp;rcy;&amp;acy;&amp;mcy;&amp;mcy;&amp;acy;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904" y="4855638"/>
            <a:ext cx="2036465" cy="203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20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6253223" y="1286944"/>
            <a:ext cx="3673408" cy="38049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227286" y="1299013"/>
            <a:ext cx="3673408" cy="380490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44265" y="125833"/>
            <a:ext cx="1006780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Что такое группы серверов восстановления?</a:t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555816" y="1218640"/>
            <a:ext cx="546568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применении NAP, вы должны определить группы серверов восстановления, чтобы клиенты получали доступ к ресурсам, а несоответствующие NAP-клиенты становились бы соответствующими</a:t>
            </a:r>
          </a:p>
          <a:p>
            <a:pPr marL="268288" indent="-268288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Сервер восстановления хранит обновления, которые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NAP-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агент может использовать для приведения несоответствующих компьютеров в удовлетворяющее состояние здоровья в соответствии  с заданной политикой</a:t>
            </a:r>
          </a:p>
          <a:p>
            <a:pPr marL="268288" indent="-268288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Группа сервер восстановления представляет собой список серверов в сети с ограниченным доступом, к которым могут получать доступ несоответствующие NAP-клиенты для обновления программного обеспечения</a:t>
            </a:r>
          </a:p>
        </p:txBody>
      </p:sp>
      <p:pic>
        <p:nvPicPr>
          <p:cNvPr id="13" name="Picture 2" descr="File-Application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576" y="1617179"/>
            <a:ext cx="552737" cy="101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13" y="3622929"/>
            <a:ext cx="1010264" cy="1159697"/>
          </a:xfrm>
          <a:prstGeom prst="rect">
            <a:avLst/>
          </a:prstGeom>
        </p:spPr>
      </p:pic>
      <p:pic>
        <p:nvPicPr>
          <p:cNvPr id="15" name="Picture 2" descr="File-Application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25" y="2714546"/>
            <a:ext cx="552737" cy="101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File-Application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045" y="2683756"/>
            <a:ext cx="552737" cy="101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File-Application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445" y="1703264"/>
            <a:ext cx="552737" cy="101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File-Application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505" y="3566107"/>
            <a:ext cx="552737" cy="101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File-Application_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684" y="2714546"/>
            <a:ext cx="552737" cy="101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31" y="4045970"/>
            <a:ext cx="618452" cy="70993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413991" y="4684707"/>
            <a:ext cx="2676031" cy="2044485"/>
            <a:chOff x="3037821" y="4137459"/>
            <a:chExt cx="3082226" cy="2523400"/>
          </a:xfrm>
        </p:grpSpPr>
        <p:sp>
          <p:nvSpPr>
            <p:cNvPr id="5" name="Oval 3"/>
            <p:cNvSpPr/>
            <p:nvPr/>
          </p:nvSpPr>
          <p:spPr bwMode="auto">
            <a:xfrm>
              <a:off x="3197604" y="4520452"/>
              <a:ext cx="2825691" cy="214040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215" y="5325162"/>
              <a:ext cx="1010264" cy="1159697"/>
            </a:xfrm>
            <a:prstGeom prst="rect">
              <a:avLst/>
            </a:prstGeom>
          </p:spPr>
        </p:pic>
        <p:pic>
          <p:nvPicPr>
            <p:cNvPr id="9" name="Picture 7" descr="Validat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4441" y="5439930"/>
              <a:ext cx="466725" cy="465081"/>
            </a:xfrm>
            <a:prstGeom prst="rect">
              <a:avLst/>
            </a:prstGeom>
            <a:noFill/>
          </p:spPr>
        </p:pic>
        <p:pic>
          <p:nvPicPr>
            <p:cNvPr id="22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072" y="4137459"/>
              <a:ext cx="552737" cy="101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310" y="4976461"/>
              <a:ext cx="552737" cy="101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821" y="4952324"/>
              <a:ext cx="552737" cy="101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7413687" y="1230235"/>
            <a:ext cx="1577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Здоровая сеть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05460" y="1218640"/>
            <a:ext cx="2262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Сеть восстановления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90407" y="2506141"/>
            <a:ext cx="2352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Контроллер домена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27505" y="3655457"/>
            <a:ext cx="2352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45632" y="4644126"/>
            <a:ext cx="2352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Здоровый клиент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9613" y="4676654"/>
            <a:ext cx="2352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Нездоровый клиент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45083" y="3748582"/>
            <a:ext cx="176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Сервер анти вредоносных программ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795840" y="2624584"/>
            <a:ext cx="13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Сервер обновлений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82277" y="3735204"/>
            <a:ext cx="13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Файловый сервер</a:t>
            </a:r>
          </a:p>
        </p:txBody>
      </p:sp>
    </p:spTree>
    <p:extLst>
      <p:ext uri="{BB962C8B-B14F-4D97-AF65-F5344CB8AC3E}">
        <p14:creationId xmlns:p14="http://schemas.microsoft.com/office/powerpoint/2010/main" val="144566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4265" y="125833"/>
            <a:ext cx="11451992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Занятие 4. Настройка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применения </a:t>
            </a:r>
            <a:r>
              <a:rPr lang="en-US" sz="3600" dirty="0">
                <a:solidFill>
                  <a:schemeClr val="bg1"/>
                </a:solidFill>
              </a:rPr>
              <a:t>IPsec </a:t>
            </a:r>
            <a:r>
              <a:rPr lang="ru-RU" sz="3600" dirty="0">
                <a:solidFill>
                  <a:schemeClr val="bg1"/>
                </a:solidFill>
              </a:rPr>
              <a:t>для </a:t>
            </a:r>
            <a:r>
              <a:rPr lang="en-US" sz="3600" dirty="0">
                <a:solidFill>
                  <a:schemeClr val="bg1"/>
                </a:solidFill>
              </a:rPr>
              <a:t>NAP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44265" y="1155439"/>
            <a:ext cx="8119156" cy="30390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Параметры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-аутентификации и шифрования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NAP с компонентами применения 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 работает применение 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логической сети 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Настройка HRA-сервера</a:t>
            </a:r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Настройка центра сертификации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72612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0" descr="Firewall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447784" y="2231202"/>
            <a:ext cx="1150077" cy="147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44265" y="125833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Что такое </a:t>
            </a:r>
            <a:r>
              <a:rPr lang="en-US" sz="3600" dirty="0">
                <a:solidFill>
                  <a:schemeClr val="bg1"/>
                </a:solidFill>
              </a:rPr>
              <a:t>IPsec?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559876" y="1408429"/>
            <a:ext cx="4297770" cy="266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60363" indent="-360363" algn="just">
              <a:buFont typeface="Wingdings" panose="05000000000000000000" pitchFamily="2" charset="2"/>
              <a:buChar char="Ø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набор протоколов для защиты IP-коммуникаций.</a:t>
            </a:r>
          </a:p>
          <a:p>
            <a:pPr marL="360363" indent="-360363"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Это IETF стандартизированный протокол с серией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Request For Comments (RFCs).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встроен в большинстве операционных систем.</a:t>
            </a:r>
          </a:p>
          <a:p>
            <a:pPr marL="360363" indent="-360363"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Защита IP-коммуникаций происходит легко и не требует настройки приложений и сервисов для поддержки.</a:t>
            </a:r>
          </a:p>
        </p:txBody>
      </p:sp>
      <p:sp>
        <p:nvSpPr>
          <p:cNvPr id="8" name="Облачко с текстом: овальное 7"/>
          <p:cNvSpPr/>
          <p:nvPr/>
        </p:nvSpPr>
        <p:spPr>
          <a:xfrm>
            <a:off x="6597861" y="1687611"/>
            <a:ext cx="1266199" cy="685972"/>
          </a:xfrm>
          <a:prstGeom prst="wedgeEllipseCallout">
            <a:avLst>
              <a:gd name="adj1" fmla="val -20170"/>
              <a:gd name="adj2" fmla="val 14565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0" descr="Firewall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0490" y="2284610"/>
            <a:ext cx="1150077" cy="147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Цилиндр 25"/>
          <p:cNvSpPr/>
          <p:nvPr/>
        </p:nvSpPr>
        <p:spPr>
          <a:xfrm rot="5400000">
            <a:off x="8388273" y="805918"/>
            <a:ext cx="278319" cy="4763198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0590490" y="1812022"/>
            <a:ext cx="157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Межсетевой экран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95118" y="3548604"/>
            <a:ext cx="2154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IKE-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устанавливает туннель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16843" y="1867343"/>
            <a:ext cx="157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VPN-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туннель</a:t>
            </a:r>
          </a:p>
        </p:txBody>
      </p:sp>
      <p:sp>
        <p:nvSpPr>
          <p:cNvPr id="7" name="Стрелка: вправо 6"/>
          <p:cNvSpPr/>
          <p:nvPr/>
        </p:nvSpPr>
        <p:spPr>
          <a:xfrm>
            <a:off x="6238536" y="3525139"/>
            <a:ext cx="1147707" cy="42451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право 38"/>
          <p:cNvSpPr/>
          <p:nvPr/>
        </p:nvSpPr>
        <p:spPr>
          <a:xfrm flipH="1">
            <a:off x="6165232" y="4388394"/>
            <a:ext cx="1334525" cy="4381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право 39"/>
          <p:cNvSpPr/>
          <p:nvPr/>
        </p:nvSpPr>
        <p:spPr>
          <a:xfrm>
            <a:off x="9802108" y="3520627"/>
            <a:ext cx="1199626" cy="35588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право 40"/>
          <p:cNvSpPr/>
          <p:nvPr/>
        </p:nvSpPr>
        <p:spPr>
          <a:xfrm flipH="1">
            <a:off x="9798044" y="4403460"/>
            <a:ext cx="1308979" cy="42600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&amp;Kcy;&amp;acy;&amp;rcy;&amp;tcy;&amp;icy;&amp;ncy;&amp;kcy;&amp;icy; &amp;pcy;&amp;ocy; &amp;zcy;&amp;acy;&amp;pcy;&amp;rcy;&amp;ocy;&amp;scy;&amp;ucy; big ca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96" y="1927811"/>
            <a:ext cx="1702988" cy="15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740318" y="1378747"/>
            <a:ext cx="157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23631" y="1812022"/>
            <a:ext cx="157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Межсетевой экран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70720" y="1907445"/>
            <a:ext cx="157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IPsec-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пакет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01218" y="2520276"/>
            <a:ext cx="1749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Зашифрованные данные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88282" y="3587901"/>
            <a:ext cx="1952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Шифрование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12024" y="4477009"/>
            <a:ext cx="1952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Дешифрование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13384" y="4460196"/>
            <a:ext cx="1952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Дешифрование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388266" y="3562122"/>
            <a:ext cx="1952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Шифрование</a:t>
            </a:r>
          </a:p>
        </p:txBody>
      </p:sp>
      <p:pic>
        <p:nvPicPr>
          <p:cNvPr id="7174" name="Picture 6" descr="&amp;Kcy;&amp;acy;&amp;rcy;&amp;tcy;&amp;icy;&amp;ncy;&amp;kcy;&amp;icy; &amp;pcy;&amp;ocy; &amp;zcy;&amp;acy;&amp;pcy;&amp;rcy;&amp;ocy;&amp;scy;&amp;ucy; ke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90" y="3894717"/>
            <a:ext cx="578857" cy="5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&amp;Kcy;&amp;acy;&amp;rcy;&amp;tcy;&amp;icy;&amp;ncy;&amp;kcy;&amp;icy; &amp;pcy;&amp;ocy; &amp;zcy;&amp;acy;&amp;pcy;&amp;rcy;&amp;ocy;&amp;scy;&amp;ucy; ke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2492" y="3878350"/>
            <a:ext cx="578857" cy="5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7495118" y="4048152"/>
            <a:ext cx="25026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IPsec-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ключ используется для шифрования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пакета для дальнейшей его передачи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95118" y="4635114"/>
            <a:ext cx="2502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Смысловая нагрузка данных шифруется (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DES, AES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др.)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17711" y="5078358"/>
            <a:ext cx="239846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Целостность данных проверяется односторонней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хеш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функцией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(MD5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SHA1)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31566" y="5683185"/>
            <a:ext cx="21953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Далее происходит быстрая передача большого объема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21683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3955" y="136984"/>
            <a:ext cx="1127602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Параметры </a:t>
            </a:r>
            <a:r>
              <a:rPr lang="en-US" sz="3600" dirty="0">
                <a:solidFill>
                  <a:schemeClr val="bg1"/>
                </a:solidFill>
              </a:rPr>
              <a:t>IPsec-</a:t>
            </a:r>
            <a:r>
              <a:rPr lang="ru-RU" sz="3600" dirty="0">
                <a:solidFill>
                  <a:schemeClr val="bg1"/>
                </a:solidFill>
              </a:rPr>
              <a:t>аутентификации и шифрования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483955" y="1358923"/>
            <a:ext cx="4668616" cy="35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Аутентификация: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Kerberos v5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Аутентификация с использованием сертификатов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Preshared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key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Шифрование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Triple 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AES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Целостность данных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Такие стандарты шифрования как для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IPsec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-шифрования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123512" y="4891173"/>
            <a:ext cx="5431520" cy="1944484"/>
            <a:chOff x="2537728" y="4762221"/>
            <a:chExt cx="5431520" cy="1944484"/>
          </a:xfrm>
        </p:grpSpPr>
        <p:pic>
          <p:nvPicPr>
            <p:cNvPr id="8196" name="Picture 4" descr="&amp;Kcy;&amp;acy;&amp;rcy;&amp;tcy;&amp;icy;&amp;ncy;&amp;kcy;&amp;icy; &amp;pcy;&amp;ocy; &amp;zcy;&amp;acy;&amp;pcy;&amp;rcy;&amp;ocy;&amp;scy;&amp;ucy; a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728" y="4762221"/>
              <a:ext cx="5431520" cy="1944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773018" y="5526913"/>
              <a:ext cx="1242392" cy="173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9281" y="5483211"/>
              <a:ext cx="14568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Простой текст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465252" y="5525832"/>
              <a:ext cx="1242392" cy="1731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10623" y="5483211"/>
              <a:ext cx="1006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Шифр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57745" y="5059016"/>
              <a:ext cx="1174754" cy="228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7745" y="5044466"/>
              <a:ext cx="14568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Суперсекретный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815505" y="4900858"/>
              <a:ext cx="856282" cy="15318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0626" y="4864498"/>
              <a:ext cx="10060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128-битный ключ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12796" y="5876564"/>
              <a:ext cx="6813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AES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8737600" y="4045846"/>
            <a:ext cx="3408680" cy="2493070"/>
            <a:chOff x="8737600" y="4045846"/>
            <a:chExt cx="3408680" cy="249307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737600" y="4736123"/>
              <a:ext cx="1586523" cy="113765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822689" y="4788874"/>
              <a:ext cx="1414585" cy="2409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822689" y="5194092"/>
              <a:ext cx="1414585" cy="2409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822689" y="5576353"/>
              <a:ext cx="1414585" cy="2409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14874" y="4782839"/>
              <a:ext cx="2023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DES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шифрование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07059" y="5179843"/>
              <a:ext cx="2023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DES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шифрование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25287" y="6277306"/>
              <a:ext cx="2023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Шифр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01714" y="5586513"/>
              <a:ext cx="2023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DES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шифрование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45912" y="4045846"/>
              <a:ext cx="2023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Простой текст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938207" y="4768200"/>
              <a:ext cx="1208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Ключ 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56451" y="5201080"/>
              <a:ext cx="11898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Ключ 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969886" y="5573786"/>
              <a:ext cx="10646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Ключ 3</a:t>
              </a:r>
            </a:p>
          </p:txBody>
        </p:sp>
        <p:cxnSp>
          <p:nvCxnSpPr>
            <p:cNvPr id="22" name="Прямая со стрелкой 21"/>
            <p:cNvCxnSpPr>
              <a:stCxn id="32" idx="1"/>
            </p:cNvCxnSpPr>
            <p:nvPr/>
          </p:nvCxnSpPr>
          <p:spPr>
            <a:xfrm flipH="1">
              <a:off x="10294807" y="4899005"/>
              <a:ext cx="643400" cy="45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H="1">
              <a:off x="10294806" y="5331885"/>
              <a:ext cx="643401" cy="45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H="1">
              <a:off x="10294805" y="5713389"/>
              <a:ext cx="643401" cy="45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H="1">
              <a:off x="9529980" y="5830966"/>
              <a:ext cx="1" cy="4938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>
              <a:off x="9529979" y="4281363"/>
              <a:ext cx="1" cy="4938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9529979" y="5006499"/>
              <a:ext cx="4980" cy="2464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9529979" y="5417298"/>
              <a:ext cx="4980" cy="2464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Группа 112"/>
          <p:cNvGrpSpPr/>
          <p:nvPr/>
        </p:nvGrpSpPr>
        <p:grpSpPr>
          <a:xfrm>
            <a:off x="4352802" y="2273616"/>
            <a:ext cx="4622287" cy="1748812"/>
            <a:chOff x="4352802" y="2273616"/>
            <a:chExt cx="4622287" cy="1748812"/>
          </a:xfrm>
        </p:grpSpPr>
        <p:cxnSp>
          <p:nvCxnSpPr>
            <p:cNvPr id="54" name="Прямая со стрелкой 53"/>
            <p:cNvCxnSpPr/>
            <p:nvPr/>
          </p:nvCxnSpPr>
          <p:spPr>
            <a:xfrm>
              <a:off x="4879482" y="2943740"/>
              <a:ext cx="1912512" cy="60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4630" y="2667221"/>
              <a:ext cx="877125" cy="939599"/>
            </a:xfrm>
            <a:prstGeom prst="rect">
              <a:avLst/>
            </a:prstGeom>
          </p:spPr>
        </p:pic>
        <p:cxnSp>
          <p:nvCxnSpPr>
            <p:cNvPr id="59" name="Прямая со стрелкой 58"/>
            <p:cNvCxnSpPr/>
            <p:nvPr/>
          </p:nvCxnSpPr>
          <p:spPr>
            <a:xfrm>
              <a:off x="6983754" y="2949792"/>
              <a:ext cx="619348" cy="60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2" descr="File-Application_Ser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089" y="2667221"/>
              <a:ext cx="479894" cy="819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4624539" y="2273616"/>
              <a:ext cx="1507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Пользователь вводит секретный пароль-ключ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98580" y="3560763"/>
              <a:ext cx="1897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 извлекает и использует ключ-пароль чтобы на его основе создать цифровую подпись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37184" y="2952818"/>
              <a:ext cx="1280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 посылает сертификат и подпись по сети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387534" y="3433258"/>
              <a:ext cx="127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Сервер использует сертификат и подпись для аутентификации пользователей </a:t>
              </a:r>
            </a:p>
          </p:txBody>
        </p:sp>
        <p:sp>
          <p:nvSpPr>
            <p:cNvPr id="55" name="Овал 54"/>
            <p:cNvSpPr/>
            <p:nvPr/>
          </p:nvSpPr>
          <p:spPr>
            <a:xfrm>
              <a:off x="4487697" y="2335900"/>
              <a:ext cx="173865" cy="17386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7" name="Овал 66"/>
            <p:cNvSpPr/>
            <p:nvPr/>
          </p:nvSpPr>
          <p:spPr>
            <a:xfrm>
              <a:off x="4352802" y="3556528"/>
              <a:ext cx="173865" cy="17386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5407537" y="2989963"/>
              <a:ext cx="173865" cy="17386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7276755" y="3442260"/>
              <a:ext cx="173865" cy="17386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7468099" y="2699607"/>
              <a:ext cx="173865" cy="17386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52781" y="2724721"/>
              <a:ext cx="20239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SSL-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соединение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563154" y="2338721"/>
              <a:ext cx="1011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Сервер каталогов 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96154" y="2926863"/>
              <a:ext cx="127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Сервер авторизует доступ для аутентифицированных пользователей </a:t>
              </a: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8931357" y="1122661"/>
            <a:ext cx="3103163" cy="2613316"/>
            <a:chOff x="8931357" y="1122661"/>
            <a:chExt cx="3103163" cy="2613316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8931357" y="1122661"/>
              <a:ext cx="3103163" cy="2613316"/>
              <a:chOff x="8822689" y="1121388"/>
              <a:chExt cx="3103163" cy="2613316"/>
            </a:xfrm>
          </p:grpSpPr>
          <p:cxnSp>
            <p:nvCxnSpPr>
              <p:cNvPr id="97" name="Прямая со стрелкой 96"/>
              <p:cNvCxnSpPr/>
              <p:nvPr/>
            </p:nvCxnSpPr>
            <p:spPr>
              <a:xfrm>
                <a:off x="9620411" y="2223920"/>
                <a:ext cx="6326" cy="41432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963502" y="1121388"/>
                <a:ext cx="660072" cy="707086"/>
              </a:xfrm>
              <a:prstGeom prst="rect">
                <a:avLst/>
              </a:prstGeom>
            </p:spPr>
          </p:pic>
          <p:sp>
            <p:nvSpPr>
              <p:cNvPr id="73" name="Прямоугольник 72"/>
              <p:cNvSpPr/>
              <p:nvPr/>
            </p:nvSpPr>
            <p:spPr>
              <a:xfrm>
                <a:off x="10797696" y="1594913"/>
                <a:ext cx="1121830" cy="139504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10938206" y="3150349"/>
                <a:ext cx="821777" cy="518542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8822689" y="1822555"/>
                <a:ext cx="930911" cy="491164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10943137" y="1846831"/>
                <a:ext cx="873118" cy="46675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10943137" y="2396362"/>
                <a:ext cx="873118" cy="46675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870161" y="1900096"/>
                <a:ext cx="8359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Клиент </a:t>
                </a: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Kerberos </a:t>
                </a:r>
                <a:endParaRPr lang="ru-RU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0797696" y="1596365"/>
                <a:ext cx="10923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Сервер </a:t>
                </a:r>
                <a:r>
                  <a:rPr lang="en-US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Kerberos </a:t>
                </a:r>
                <a:endParaRPr lang="ru-RU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0833539" y="1853324"/>
                <a:ext cx="10923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Сервер аутентификации</a:t>
                </a:r>
              </a:p>
              <a:p>
                <a:pPr algn="ctr"/>
                <a:r>
                  <a:rPr lang="ru-RU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AS)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0812454" y="2459796"/>
                <a:ext cx="10923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Ticket Granting Server (TGS)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0797696" y="3295323"/>
                <a:ext cx="10923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Служба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777966" y="1873396"/>
                <a:ext cx="10923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AS-REQ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9717853" y="2214441"/>
                <a:ext cx="10923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AS-REP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827162" y="2457501"/>
                <a:ext cx="10923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TGS-REQ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9690624" y="2816593"/>
                <a:ext cx="10923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TGS-REP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9806037" y="3228870"/>
                <a:ext cx="10923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AP-REQ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9813701" y="3519260"/>
                <a:ext cx="10923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AP-REP</a:t>
                </a:r>
                <a:endParaRPr lang="ru-RU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7" name="Прямая со стрелкой 56"/>
              <p:cNvCxnSpPr>
                <a:stCxn id="75" idx="3"/>
              </p:cNvCxnSpPr>
              <p:nvPr/>
            </p:nvCxnSpPr>
            <p:spPr>
              <a:xfrm flipV="1">
                <a:off x="9753600" y="2066827"/>
                <a:ext cx="1044096" cy="13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 flipH="1" flipV="1">
                <a:off x="9754943" y="2239166"/>
                <a:ext cx="1044096" cy="13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 стрелкой 94"/>
              <p:cNvCxnSpPr/>
              <p:nvPr/>
            </p:nvCxnSpPr>
            <p:spPr>
              <a:xfrm>
                <a:off x="9623574" y="2629429"/>
                <a:ext cx="1222596" cy="24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 стрелкой 95"/>
              <p:cNvCxnSpPr/>
              <p:nvPr/>
            </p:nvCxnSpPr>
            <p:spPr>
              <a:xfrm flipV="1">
                <a:off x="9487222" y="2831850"/>
                <a:ext cx="1361059" cy="5651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/>
              <p:cNvCxnSpPr/>
              <p:nvPr/>
            </p:nvCxnSpPr>
            <p:spPr>
              <a:xfrm>
                <a:off x="9493872" y="2257316"/>
                <a:ext cx="0" cy="586762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 стрелкой 104"/>
              <p:cNvCxnSpPr/>
              <p:nvPr/>
            </p:nvCxnSpPr>
            <p:spPr>
              <a:xfrm>
                <a:off x="9155118" y="2319468"/>
                <a:ext cx="12078" cy="109995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 стрелкой 105"/>
              <p:cNvCxnSpPr/>
              <p:nvPr/>
            </p:nvCxnSpPr>
            <p:spPr>
              <a:xfrm flipV="1">
                <a:off x="9163255" y="3403659"/>
                <a:ext cx="1768225" cy="65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 стрелкой 109"/>
              <p:cNvCxnSpPr/>
              <p:nvPr/>
            </p:nvCxnSpPr>
            <p:spPr>
              <a:xfrm flipV="1">
                <a:off x="9013934" y="3544975"/>
                <a:ext cx="1905240" cy="582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 стрелкой 110"/>
              <p:cNvCxnSpPr/>
              <p:nvPr/>
            </p:nvCxnSpPr>
            <p:spPr>
              <a:xfrm>
                <a:off x="9015672" y="2261720"/>
                <a:ext cx="6751" cy="1285097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7" name="Овал 116"/>
            <p:cNvSpPr/>
            <p:nvPr/>
          </p:nvSpPr>
          <p:spPr>
            <a:xfrm>
              <a:off x="9993655" y="1939372"/>
              <a:ext cx="173865" cy="17386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0685754" y="2170895"/>
              <a:ext cx="173865" cy="17386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9802472" y="2519175"/>
              <a:ext cx="173865" cy="17386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10689730" y="2754760"/>
              <a:ext cx="173865" cy="17386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9415097" y="3296596"/>
              <a:ext cx="173865" cy="17386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0738755" y="3477832"/>
              <a:ext cx="173865" cy="17386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1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8148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модуля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592" y="1197620"/>
            <a:ext cx="86578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Обзор защиты доступа к сети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Обзор процессов применения NAP 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Настройка NAP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Настройка применения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для NAP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и устранение неисправностей NAP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7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/>
          <p:cNvSpPr/>
          <p:nvPr/>
        </p:nvSpPr>
        <p:spPr>
          <a:xfrm>
            <a:off x="7808542" y="2467421"/>
            <a:ext cx="4112841" cy="241062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2630" y="136461"/>
            <a:ext cx="9667959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NAP с компонентами применения </a:t>
            </a:r>
            <a:r>
              <a:rPr lang="ru-RU" sz="3600" dirty="0" err="1">
                <a:solidFill>
                  <a:schemeClr val="bg1"/>
                </a:solidFill>
              </a:rPr>
              <a:t>IPsec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711846" y="1264494"/>
            <a:ext cx="6082062" cy="340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 можете реализовать NAP с применением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путем настройки следующих компонентов: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 сертификации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HRA-сервер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Компьютер, с запущенной NPS-ролью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Клиент применения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60053" y="1832169"/>
            <a:ext cx="3961330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Как работает применение </a:t>
            </a:r>
            <a:r>
              <a:rPr lang="en-US" sz="1800" b="1" dirty="0">
                <a:solidFill>
                  <a:srgbClr val="C00000"/>
                </a:solidFill>
              </a:rPr>
              <a:t>IPsec</a:t>
            </a: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8108810" y="2572833"/>
            <a:ext cx="3727115" cy="269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NAP включает в себя:</a:t>
            </a:r>
          </a:p>
          <a:p>
            <a:pPr marL="265113" indent="-265113">
              <a:buClrTx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Проверку политик</a:t>
            </a:r>
          </a:p>
          <a:p>
            <a:pPr marL="265113" indent="-265113">
              <a:buClrTx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NAP</a:t>
            </a:r>
          </a:p>
          <a:p>
            <a:pPr marL="265113" indent="-265113">
              <a:buClrTx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 сети</a:t>
            </a:r>
          </a:p>
          <a:p>
            <a:pPr marL="265113" indent="-265113">
              <a:buClrTx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Восстановление/Исправление</a:t>
            </a:r>
          </a:p>
          <a:p>
            <a:pPr marL="265113" indent="-265113">
              <a:buClrTx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соблюдением политик</a:t>
            </a:r>
          </a:p>
        </p:txBody>
      </p:sp>
      <p:grpSp>
        <p:nvGrpSpPr>
          <p:cNvPr id="9235" name="Группа 9234"/>
          <p:cNvGrpSpPr/>
          <p:nvPr/>
        </p:nvGrpSpPr>
        <p:grpSpPr>
          <a:xfrm>
            <a:off x="1324547" y="3150223"/>
            <a:ext cx="6221414" cy="3233014"/>
            <a:chOff x="1636452" y="3378276"/>
            <a:chExt cx="6221414" cy="323301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868423" y="4067798"/>
              <a:ext cx="1515712" cy="2543492"/>
            </a:xfrm>
            <a:prstGeom prst="rect">
              <a:avLst/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  <a:alpha val="43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  <a:alpha val="79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384134" y="4067798"/>
              <a:ext cx="2700471" cy="25434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91210" y="4067798"/>
              <a:ext cx="1515712" cy="2543492"/>
            </a:xfrm>
            <a:prstGeom prst="rect">
              <a:avLst/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  <a:alpha val="43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  <a:alpha val="79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012" y="5281480"/>
              <a:ext cx="375330" cy="640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Овал 26"/>
            <p:cNvSpPr/>
            <p:nvPr/>
          </p:nvSpPr>
          <p:spPr>
            <a:xfrm>
              <a:off x="4937528" y="4294998"/>
              <a:ext cx="1068224" cy="7074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23010" y="6288932"/>
              <a:ext cx="17120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Ограниченная сеть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55074" y="6284614"/>
              <a:ext cx="17120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Пограничная сеть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5797" y="6284614"/>
              <a:ext cx="17120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Защищенная сеть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59372" y="4505879"/>
              <a:ext cx="17120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AD CS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Прямая со стрелкой 27"/>
            <p:cNvCxnSpPr>
              <a:endCxn id="27" idx="1"/>
            </p:cNvCxnSpPr>
            <p:nvPr/>
          </p:nvCxnSpPr>
          <p:spPr>
            <a:xfrm flipV="1">
              <a:off x="4156104" y="4398607"/>
              <a:ext cx="937862" cy="57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4384274" y="4922980"/>
              <a:ext cx="709692" cy="63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3812381" y="4985767"/>
              <a:ext cx="8857" cy="5930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4161131" y="4861963"/>
              <a:ext cx="4428" cy="6155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3472488" y="4288648"/>
              <a:ext cx="1068224" cy="7074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472488" y="5449969"/>
              <a:ext cx="1068224" cy="7074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54740" y="5692873"/>
              <a:ext cx="17120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NPS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47669" y="4499480"/>
              <a:ext cx="17120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HRA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2530254" y="4590755"/>
              <a:ext cx="935629" cy="52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2639494" y="4462819"/>
              <a:ext cx="173865" cy="17386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3711010" y="5169715"/>
              <a:ext cx="173865" cy="17386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4069171" y="5077396"/>
              <a:ext cx="173865" cy="17386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4523841" y="4288954"/>
              <a:ext cx="173865" cy="17386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4748939" y="4818673"/>
              <a:ext cx="173865" cy="17386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36452" y="5024821"/>
              <a:ext cx="1712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Компьютер с </a:t>
              </a:r>
            </a:p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NAP-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клиентом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53778" y="4969290"/>
              <a:ext cx="1575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Компьютер с </a:t>
              </a:r>
            </a:p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NAP-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клиентом</a:t>
              </a:r>
            </a:p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и сертификат здоровья </a:t>
              </a:r>
            </a:p>
          </p:txBody>
        </p:sp>
        <p:pic>
          <p:nvPicPr>
            <p:cNvPr id="59" name="Picture 3" descr="Policy wri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91906" y="4236166"/>
              <a:ext cx="283648" cy="451258"/>
            </a:xfrm>
            <a:prstGeom prst="rect">
              <a:avLst/>
            </a:prstGeom>
            <a:noFill/>
          </p:spPr>
        </p:pic>
        <p:pic>
          <p:nvPicPr>
            <p:cNvPr id="60" name="Picture 3" descr="Policy writ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46609" y="5279667"/>
              <a:ext cx="202540" cy="322223"/>
            </a:xfrm>
            <a:prstGeom prst="rect">
              <a:avLst/>
            </a:prstGeom>
            <a:noFill/>
          </p:spPr>
        </p:pic>
        <p:cxnSp>
          <p:nvCxnSpPr>
            <p:cNvPr id="9228" name="Прямая соединительная линия 9227"/>
            <p:cNvCxnSpPr/>
            <p:nvPr/>
          </p:nvCxnSpPr>
          <p:spPr>
            <a:xfrm flipV="1">
              <a:off x="2422277" y="3777683"/>
              <a:ext cx="2189" cy="6510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426039" y="3787185"/>
              <a:ext cx="4290821" cy="26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11640" y="4301232"/>
              <a:ext cx="681034" cy="72954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89596" y="4323831"/>
              <a:ext cx="681034" cy="729541"/>
            </a:xfrm>
            <a:prstGeom prst="rect">
              <a:avLst/>
            </a:prstGeom>
          </p:spPr>
        </p:pic>
        <p:cxnSp>
          <p:nvCxnSpPr>
            <p:cNvPr id="50" name="Прямая со стрелкой 49"/>
            <p:cNvCxnSpPr/>
            <p:nvPr/>
          </p:nvCxnSpPr>
          <p:spPr>
            <a:xfrm flipH="1">
              <a:off x="2573978" y="4822894"/>
              <a:ext cx="935629" cy="52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112317" y="4745752"/>
              <a:ext cx="173865" cy="17386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6714671" y="3778673"/>
              <a:ext cx="2189" cy="619981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24181" y="3570805"/>
              <a:ext cx="410716" cy="43996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78296" y="3570988"/>
              <a:ext cx="410716" cy="43996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68368" y="3560842"/>
              <a:ext cx="410716" cy="439969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22483" y="3561025"/>
              <a:ext cx="410716" cy="439969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4315147" y="3378276"/>
              <a:ext cx="173865" cy="17386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961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38"/>
          <p:cNvSpPr/>
          <p:nvPr/>
        </p:nvSpPr>
        <p:spPr>
          <a:xfrm>
            <a:off x="1670338" y="1143378"/>
            <a:ext cx="8800088" cy="5488996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44264" y="125833"/>
            <a:ext cx="8782615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Планирование логической сети </a:t>
            </a:r>
            <a:r>
              <a:rPr lang="en-US" sz="3600" dirty="0">
                <a:solidFill>
                  <a:schemeClr val="bg1"/>
                </a:solidFill>
              </a:rPr>
              <a:t>IPsec</a:t>
            </a:r>
          </a:p>
        </p:txBody>
      </p:sp>
      <p:sp>
        <p:nvSpPr>
          <p:cNvPr id="40" name="Овал 39"/>
          <p:cNvSpPr/>
          <p:nvPr/>
        </p:nvSpPr>
        <p:spPr>
          <a:xfrm>
            <a:off x="3513832" y="1452456"/>
            <a:ext cx="6766094" cy="47945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70" y="3465901"/>
            <a:ext cx="1050623" cy="1125455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5521455" y="1911150"/>
            <a:ext cx="4587021" cy="390459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roup 3" descr="Illustration of three networks: secure network, boundary network, and restricted network. These contain images of computer devices.&#10;&#10;"/>
          <p:cNvGrpSpPr/>
          <p:nvPr/>
        </p:nvGrpSpPr>
        <p:grpSpPr>
          <a:xfrm>
            <a:off x="1730503" y="1105659"/>
            <a:ext cx="8407635" cy="4749271"/>
            <a:chOff x="280252" y="845510"/>
            <a:chExt cx="8407635" cy="4749271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58800" y="1749425"/>
              <a:ext cx="1244600" cy="728663"/>
            </a:xfrm>
            <a:prstGeom prst="roundRect">
              <a:avLst>
                <a:gd name="adj" fmla="val 4167"/>
              </a:avLst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SHAs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NAP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-агент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NAP ECs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371600" y="5071561"/>
              <a:ext cx="14740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Ограниченная сеть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390900" y="5071561"/>
              <a:ext cx="139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Пограничная сеть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451002" y="5061808"/>
              <a:ext cx="210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Защищённая сеть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673100" y="4232275"/>
              <a:ext cx="15487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Несовместимый </a:t>
              </a:r>
              <a:r>
                <a:rPr 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NAP-</a:t>
              </a:r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80252" y="2887746"/>
              <a:ext cx="1447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Несовместимый </a:t>
              </a:r>
              <a:r>
                <a:rPr 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NAP-</a:t>
              </a:r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789165" y="2419319"/>
              <a:ext cx="16278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Северы применения </a:t>
              </a:r>
              <a:r>
                <a:rPr 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NAP</a:t>
              </a: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2254739" y="4373725"/>
              <a:ext cx="172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Серверы восстановления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7240087" y="3937000"/>
              <a:ext cx="1447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Совместимый </a:t>
              </a:r>
              <a:r>
                <a:rPr 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NAP-</a:t>
              </a:r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клиент 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5146434" y="4482901"/>
              <a:ext cx="13897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Серверы безопасности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834330" y="2760782"/>
              <a:ext cx="1727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 NPS</a:t>
              </a:r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-серверы</a:t>
              </a:r>
              <a:endParaRPr lang="en-US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2340773" y="845510"/>
              <a:ext cx="1133475" cy="1100137"/>
            </a:xfrm>
            <a:prstGeom prst="roundRect">
              <a:avLst>
                <a:gd name="adj" fmla="val 4167"/>
              </a:avLst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HRA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VPN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802.1X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DHCP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NPS proxy</a:t>
              </a:r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7016805" y="2573021"/>
              <a:ext cx="1267364" cy="728662"/>
            </a:xfrm>
            <a:prstGeom prst="roundRect">
              <a:avLst>
                <a:gd name="adj" fmla="val 4167"/>
              </a:avLst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SHAs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NAP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-агент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NAP ECs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4733925" y="1127902"/>
              <a:ext cx="2371427" cy="1186674"/>
            </a:xfrm>
            <a:prstGeom prst="roundRect">
              <a:avLst>
                <a:gd name="adj" fmla="val 4167"/>
              </a:avLst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NAP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сервер администрации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Сетевые политики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NAP-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политики здоровья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Политики запросов на подключение</a:t>
              </a:r>
              <a:b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SHV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4368800" y="3276600"/>
              <a:ext cx="2042580" cy="728663"/>
            </a:xfrm>
            <a:prstGeom prst="roundRect">
              <a:avLst>
                <a:gd name="adj" fmla="val 4167"/>
              </a:avLst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l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Службы сертификации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Email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-серверы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NAP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-серверы политик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74" y="2354955"/>
            <a:ext cx="1050623" cy="112545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61" y="3181784"/>
            <a:ext cx="1050623" cy="1125455"/>
          </a:xfrm>
          <a:prstGeom prst="rect">
            <a:avLst/>
          </a:prstGeom>
        </p:spPr>
      </p:pic>
      <p:pic>
        <p:nvPicPr>
          <p:cNvPr id="43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37" y="2391105"/>
            <a:ext cx="479894" cy="8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06" y="2559377"/>
            <a:ext cx="479894" cy="8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83" y="4197499"/>
            <a:ext cx="479894" cy="8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52" y="4365771"/>
            <a:ext cx="479894" cy="8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06" y="3719195"/>
            <a:ext cx="479894" cy="8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75" y="3887467"/>
            <a:ext cx="479894" cy="8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53" y="1813157"/>
            <a:ext cx="479894" cy="8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File-Application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22" y="1981429"/>
            <a:ext cx="479894" cy="8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25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4264" y="125833"/>
            <a:ext cx="11183909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Настройка </a:t>
            </a:r>
            <a:r>
              <a:rPr lang="en-US" sz="3600" dirty="0">
                <a:solidFill>
                  <a:schemeClr val="bg1"/>
                </a:solidFill>
              </a:rPr>
              <a:t>HRA-</a:t>
            </a:r>
            <a:r>
              <a:rPr lang="ru-RU" sz="3600" dirty="0">
                <a:solidFill>
                  <a:schemeClr val="bg1"/>
                </a:solidFill>
              </a:rPr>
              <a:t>сервера и </a:t>
            </a:r>
            <a:r>
              <a:rPr lang="ru-RU" sz="3600" dirty="0">
                <a:solidFill>
                  <a:schemeClr val="bg1"/>
                </a:solidFill>
                <a:cs typeface="Arial" panose="020B0604020202020204" pitchFamily="34" charset="0"/>
              </a:rPr>
              <a:t>центра сертификации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/>
        </p:nvSpPr>
        <p:spPr bwMode="auto">
          <a:xfrm>
            <a:off x="599924" y="1172918"/>
            <a:ext cx="4971589" cy="238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поддержки применения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NAP необходимо настроить HRA-сервер. Этот процесс включает в себя следующие шаги: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Настройка требований аутентификации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Настройка центров сертификации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Настройка политик запроса</a:t>
            </a:r>
          </a:p>
        </p:txBody>
      </p:sp>
      <p:sp>
        <p:nvSpPr>
          <p:cNvPr id="42" name="Content Placeholder 2"/>
          <p:cNvSpPr>
            <a:spLocks noGrp="1"/>
          </p:cNvSpPr>
          <p:nvPr/>
        </p:nvSpPr>
        <p:spPr bwMode="auto">
          <a:xfrm>
            <a:off x="6559827" y="1172918"/>
            <a:ext cx="5414838" cy="309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получения и выдачи сертификатов, HRA должен быть связан с CA. Чтобы настроить HRA на выдачу справок о состоянии здоровья, выполните следующие 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Выберите тип CA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Проверьте настройки безопасности CA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Настройте дополнительные параметры, такие как время ожидания CA и срок действия сертификата здоровья системы 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1886782" y="3426252"/>
            <a:ext cx="7602059" cy="3260345"/>
            <a:chOff x="1886782" y="3426252"/>
            <a:chExt cx="7602059" cy="3260345"/>
          </a:xfrm>
        </p:grpSpPr>
        <p:pic>
          <p:nvPicPr>
            <p:cNvPr id="43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234" y="5478599"/>
              <a:ext cx="532860" cy="90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" descr="Policy wri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2166" y="5641554"/>
              <a:ext cx="367005" cy="583872"/>
            </a:xfrm>
            <a:prstGeom prst="rect">
              <a:avLst/>
            </a:prstGeom>
            <a:noFill/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684" y="3915537"/>
              <a:ext cx="681034" cy="729541"/>
            </a:xfrm>
            <a:prstGeom prst="rect">
              <a:avLst/>
            </a:prstGeom>
          </p:spPr>
        </p:pic>
        <p:pic>
          <p:nvPicPr>
            <p:cNvPr id="46" name="Picture 3" descr="Policy wri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6324" y="4917502"/>
              <a:ext cx="367005" cy="583872"/>
            </a:xfrm>
            <a:prstGeom prst="rect">
              <a:avLst/>
            </a:prstGeom>
            <a:noFill/>
          </p:spPr>
        </p:pic>
        <p:pic>
          <p:nvPicPr>
            <p:cNvPr id="47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94" y="3808366"/>
              <a:ext cx="532860" cy="90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 descr="File-Application_Ser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306" y="3808366"/>
              <a:ext cx="532860" cy="90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 descr="Policy wri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61391" y="4533383"/>
              <a:ext cx="367005" cy="583872"/>
            </a:xfrm>
            <a:prstGeom prst="rect">
              <a:avLst/>
            </a:prstGeom>
            <a:noFill/>
          </p:spPr>
        </p:pic>
        <p:cxnSp>
          <p:nvCxnSpPr>
            <p:cNvPr id="7" name="Прямая со стрелкой 6"/>
            <p:cNvCxnSpPr/>
            <p:nvPr/>
          </p:nvCxnSpPr>
          <p:spPr>
            <a:xfrm flipV="1">
              <a:off x="3128024" y="4173449"/>
              <a:ext cx="1790548" cy="66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H="1" flipV="1">
              <a:off x="3030534" y="4415725"/>
              <a:ext cx="1938772" cy="7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V="1">
              <a:off x="5539838" y="4177284"/>
              <a:ext cx="1845916" cy="56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flipH="1" flipV="1">
              <a:off x="5521094" y="4426986"/>
              <a:ext cx="1938772" cy="7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>
              <a:off x="5113653" y="4718148"/>
              <a:ext cx="0" cy="7714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 flipV="1">
              <a:off x="5378020" y="4719106"/>
              <a:ext cx="0" cy="7714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886782" y="3426252"/>
              <a:ext cx="152608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Компьютер с 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NAP-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клиентом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96151" y="3436220"/>
              <a:ext cx="152608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HRA-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сервер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00545" y="3814414"/>
              <a:ext cx="152608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Access Request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93666" y="4432260"/>
              <a:ext cx="152608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Access Response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72812" y="3837072"/>
              <a:ext cx="196367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Evaluation Request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15118" y="4432260"/>
              <a:ext cx="196367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Evaluation Response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934464" y="4034085"/>
              <a:ext cx="155437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NAP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-сервер политик здоровья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08481" y="6394209"/>
              <a:ext cx="15543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NAP</a:t>
              </a:r>
              <a:r>
                <a:rPr lang="ru-RU" sz="13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12612" y="4933941"/>
              <a:ext cx="155437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Request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23643" y="4935391"/>
              <a:ext cx="155437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Response</a:t>
              </a:r>
              <a:endParaRPr lang="ru-RU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52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0374" y="-2"/>
            <a:ext cx="11061065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>
                <a:solidFill>
                  <a:schemeClr val="bg1"/>
                </a:solidFill>
              </a:rPr>
              <a:t>Занятие 5.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ru-RU" sz="3300" dirty="0">
                <a:solidFill>
                  <a:schemeClr val="bg1"/>
                </a:solidFill>
              </a:rPr>
              <a:t>Мониторинг </a:t>
            </a:r>
            <a:r>
              <a:rPr lang="en-US" sz="3300" dirty="0">
                <a:solidFill>
                  <a:schemeClr val="bg1"/>
                </a:solidFill>
              </a:rPr>
              <a:t>NAP </a:t>
            </a:r>
            <a:r>
              <a:rPr lang="ru-RU" sz="3300" dirty="0">
                <a:solidFill>
                  <a:schemeClr val="bg1"/>
                </a:solidFill>
              </a:rPr>
              <a:t>и устранение неисправностей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1936" y="1164338"/>
            <a:ext cx="7968008" cy="27079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NAP Tracing?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настройка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NAP Tracing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Устранение неисправностей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NAP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Устранение неисправностей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NAP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Event Logs</a:t>
            </a:r>
          </a:p>
        </p:txBody>
      </p:sp>
    </p:spTree>
    <p:extLst>
      <p:ext uri="{BB962C8B-B14F-4D97-AF65-F5344CB8AC3E}">
        <p14:creationId xmlns:p14="http://schemas.microsoft.com/office/powerpoint/2010/main" val="2653957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противолежащие углы 9"/>
          <p:cNvSpPr/>
          <p:nvPr/>
        </p:nvSpPr>
        <p:spPr>
          <a:xfrm>
            <a:off x="3859311" y="5401616"/>
            <a:ext cx="4831466" cy="1277480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&amp;Kcy;&amp;acy;&amp;rcy;&amp;tcy;&amp;icy;&amp;ncy;&amp;kcy;&amp;icy; &amp;pcy;&amp;ocy; &amp;zcy;&amp;acy;&amp;pcy;&amp;rcy;&amp;ocy;&amp;scy;&amp;ucy; nap event 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46" y="1188193"/>
            <a:ext cx="5695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593961" y="1188193"/>
            <a:ext cx="5417225" cy="317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Трассировка NAP идентифицирует NAP-события и записывает их в файл, основанный на одном из следующих уровней трассировки: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Базовый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Продвинутый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Уровень отладки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 можете использовать журнал трассировки для: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Оценки работоспособности и безопасности сети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Поиска и устранение неисправностей и технического обслуживания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NAP трассировка отключена по умолчанию, что означает, что никакие NAP-события не регистрируются в журналах трассировки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301" y="63813"/>
            <a:ext cx="5233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Что такое 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NAP Tracing?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7442" y="5009285"/>
            <a:ext cx="5478850" cy="445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Демонстрация</a:t>
            </a:r>
            <a:r>
              <a:rPr lang="en-US" sz="1800" b="1" dirty="0">
                <a:solidFill>
                  <a:srgbClr val="C00000"/>
                </a:solidFill>
              </a:rPr>
              <a:t>: </a:t>
            </a:r>
            <a:r>
              <a:rPr lang="ru-RU" sz="1800" b="1" dirty="0">
                <a:solidFill>
                  <a:srgbClr val="C00000"/>
                </a:solidFill>
              </a:rPr>
              <a:t>настройка</a:t>
            </a:r>
            <a:r>
              <a:rPr lang="en-US" sz="1800" b="1" dirty="0">
                <a:solidFill>
                  <a:srgbClr val="C00000"/>
                </a:solidFill>
              </a:rPr>
              <a:t> NAP</a:t>
            </a:r>
            <a:r>
              <a:rPr lang="ru-RU" sz="1800" b="1" dirty="0">
                <a:solidFill>
                  <a:srgbClr val="C00000"/>
                </a:solidFill>
              </a:rPr>
              <a:t>-трассировки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>
            <a:spLocks noGrp="1" noChangeArrowheads="1"/>
          </p:cNvSpPr>
          <p:nvPr/>
        </p:nvSpPr>
        <p:spPr bwMode="auto">
          <a:xfrm>
            <a:off x="4052780" y="5492573"/>
            <a:ext cx="5393372" cy="115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демонстрации, Вы увидите как: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Настраивать трассировку при помощи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GUI</a:t>
            </a: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Настраивать трассировку с использованием командной строки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4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0130" y="92052"/>
            <a:ext cx="10075103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Устранения неисправностей </a:t>
            </a:r>
            <a:r>
              <a:rPr lang="en-US" sz="3600" dirty="0">
                <a:solidFill>
                  <a:schemeClr val="bg1"/>
                </a:solidFill>
              </a:rPr>
              <a:t>NAP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500130" y="1261271"/>
            <a:ext cx="5198121" cy="247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 можете использовать следующие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NAP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etsh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команды, которые могут помочь вам устранить неполадки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NAP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69875">
              <a:buFont typeface="Wingdings" panose="05000000000000000000" pitchFamily="2" charset="2"/>
              <a:buChar char="ü"/>
            </a:pP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Netsh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NAP client show state</a:t>
            </a:r>
          </a:p>
          <a:p>
            <a:pPr marL="357188" indent="-269875">
              <a:buFont typeface="Wingdings" panose="05000000000000000000" pitchFamily="2" charset="2"/>
              <a:buChar char="ü"/>
            </a:pPr>
            <a:endParaRPr lang="en-GB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69875">
              <a:buFont typeface="Wingdings" panose="05000000000000000000" pitchFamily="2" charset="2"/>
              <a:buChar char="ü"/>
            </a:pP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Netsh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NAP client show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config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69875">
              <a:buFont typeface="Wingdings" panose="05000000000000000000" pitchFamily="2" charset="2"/>
              <a:buChar char="ü"/>
            </a:pPr>
            <a:endParaRPr lang="en-GB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269875">
              <a:buFont typeface="Wingdings" panose="05000000000000000000" pitchFamily="2" charset="2"/>
              <a:buChar char="ü"/>
            </a:pP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Netsh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NAP client show group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92981" y="1261271"/>
            <a:ext cx="4055965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неисправностей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NAP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 Logs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624165"/>
              </p:ext>
            </p:extLst>
          </p:nvPr>
        </p:nvGraphicFramePr>
        <p:xfrm>
          <a:off x="5748793" y="2105300"/>
          <a:ext cx="6162262" cy="38979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4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74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</a:t>
                      </a: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события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74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Выполнена успешная аутентификация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74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Аутентификация</a:t>
                      </a:r>
                      <a:r>
                        <a:rPr lang="ru-RU" sz="1600" kern="12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 прошла успешно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74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6274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Возникли проблемы в конфигурации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74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</a:t>
                      </a: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6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клиент на карантине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44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6277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NAP-клиент находится на испытательном сроке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74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6278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90000"/>
                        </a:lnSpc>
                        <a:spcBef>
                          <a:spcPts val="151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</a:t>
                      </a: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-клиент</a:t>
                      </a:r>
                      <a:r>
                        <a:rPr lang="ru-RU" sz="16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получил полный доступ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314" name="Picture 2" descr="&amp;Kcy;&amp;acy;&amp;rcy;&amp;tcy;&amp;icy;&amp;ncy;&amp;kcy;&amp;icy; &amp;pcy;&amp;ocy; &amp;zcy;&amp;acy;&amp;pcy;&amp;rcy;&amp;ocy;&amp;scy;&amp;ucy; troubleshoot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06" y="392728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0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86122" y="2940917"/>
            <a:ext cx="5408584" cy="2552368"/>
            <a:chOff x="6289482" y="3013544"/>
            <a:chExt cx="5049078" cy="2949934"/>
          </a:xfrm>
        </p:grpSpPr>
        <p:sp>
          <p:nvSpPr>
            <p:cNvPr id="15" name="Прямоугольник: скругленные противолежащие углы 14"/>
            <p:cNvSpPr/>
            <p:nvPr/>
          </p:nvSpPr>
          <p:spPr>
            <a:xfrm>
              <a:off x="6289482" y="3013544"/>
              <a:ext cx="5049078" cy="2949934"/>
            </a:xfrm>
            <a:prstGeom prst="round2DiagRect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12729" y="3355258"/>
              <a:ext cx="316798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Информация для доступа</a:t>
              </a:r>
              <a:endParaRPr lang="en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0568" y="-94182"/>
            <a:ext cx="11698514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300" dirty="0">
                <a:solidFill>
                  <a:schemeClr val="bg1"/>
                </a:solidFill>
                <a:latin typeface="+mj-lt"/>
              </a:rPr>
              <a:t>Лабораторная работа.</a:t>
            </a:r>
            <a:r>
              <a:rPr lang="en-US" sz="3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300" dirty="0">
                <a:solidFill>
                  <a:schemeClr val="bg1"/>
                </a:solidFill>
                <a:latin typeface="+mj-lt"/>
              </a:rPr>
              <a:t>Внедрение защиты сетевого доступа</a:t>
            </a:r>
            <a:endParaRPr lang="en-US" sz="3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30567" y="1091222"/>
            <a:ext cx="7014613" cy="17111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Font typeface="Wingdings" panose="05000000000000000000" pitchFamily="2" charset="2"/>
              <a:buChar char="v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1. Настройка компонентов NAP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2. Настройка виртуального частного сетевого доступа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3. Настройка параметров клиента для поддержки NAP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3727" y="3774048"/>
            <a:ext cx="5375841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648000"/>
            <a:r>
              <a:rPr lang="ru-RU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Виртуальная машина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20410D‑LON‑DC1</a:t>
            </a:r>
            <a:endParaRPr lang="en-US" sz="16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48000"/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20411D-LON-RTR, </a:t>
            </a:r>
          </a:p>
          <a:p>
            <a:pPr marL="2593975" defTabSz="648000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20411D-LON-CL2</a:t>
            </a:r>
          </a:p>
          <a:p>
            <a:pPr defTabSz="648000"/>
            <a:endParaRPr lang="en-US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48000"/>
            <a:r>
              <a:rPr lang="ru-RU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Имя пользователя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6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Adatum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\Administrator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648000"/>
            <a:r>
              <a:rPr lang="ru-RU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Пароль  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Pa$$w0rd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686550" y="2049122"/>
            <a:ext cx="5226050" cy="449772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24857" y="6005679"/>
            <a:ext cx="3602909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Segoe UI"/>
              </a:rPr>
              <a:t>Расчетное время: 60 минут</a:t>
            </a:r>
            <a:endParaRPr lang="en-CA" sz="2000" b="1" dirty="0">
              <a:solidFill>
                <a:srgbClr val="C00000"/>
              </a:solidFill>
              <a:latin typeface="Segoe U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93822" y="1432670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Сценарий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59700" y="2184330"/>
            <a:ext cx="47597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является международной инженерно-производственная компанией с головным офисом в Лондоне, Великобритания. Компания недавно развернула инфраструктуру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2012.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Чтобы повысить уровень безопасности и соблюдать нормативные требования, A.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требуется расширить VPN решение путем внедрения NAP.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Вам необходимо установить способ проверки и, при необходимости, автоматически соотносить клиентские компьютеры с пользователями всякий раз, когда они подключаются удаленно с помощью VPN-соединения.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Вы достигните этой цели, используя NPS, для создания параметров проверки исправности системы и сети, настройки защиты доступа к сети и для проверки здоровья клиентов и устранения неисправностей.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369246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6544" y="159796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Обзор лабораторной работы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65321" y="1207645"/>
            <a:ext cx="8942664" cy="27606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Метод DHCP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NAP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является самым слабым методом 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2012. Почему данный метод менее предпочтительный?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444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Можете ли вы использовать решение удаленного доступа NAP наряду с решением NAP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 Какие преимущества будут при использовании такого сценария?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4445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Можете ли вы использовать DHCP NAP для клиента? Почему или почему нет?</a:t>
            </a:r>
          </a:p>
        </p:txBody>
      </p:sp>
    </p:spTree>
    <p:extLst>
      <p:ext uri="{BB962C8B-B14F-4D97-AF65-F5344CB8AC3E}">
        <p14:creationId xmlns:p14="http://schemas.microsoft.com/office/powerpoint/2010/main" val="54864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593" y="81485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модуля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55907" y="1220060"/>
            <a:ext cx="8119156" cy="1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indent="-36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-36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Инструментарий </a:t>
            </a:r>
          </a:p>
          <a:p>
            <a:pPr marR="0" lvl="0" indent="-36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374957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619" y="100366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1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Обзор защиты доступа к сети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576219" y="1189092"/>
            <a:ext cx="8119156" cy="297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58775" indent="-358775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Что такое защита доступа к сети?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Сценарии защиты доступа к сети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Методы внедрения NAP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Архитектура платформы NAP</a:t>
            </a:r>
          </a:p>
        </p:txBody>
      </p:sp>
    </p:spTree>
    <p:extLst>
      <p:ext uri="{BB962C8B-B14F-4D97-AF65-F5344CB8AC3E}">
        <p14:creationId xmlns:p14="http://schemas.microsoft.com/office/powerpoint/2010/main" val="318803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8105980" y="1162975"/>
            <a:ext cx="3996089" cy="26277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706" y="63608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Что такое защита доступа к сети?</a:t>
            </a:r>
          </a:p>
        </p:txBody>
      </p:sp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41707" y="1057656"/>
            <a:ext cx="7722122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NAP может: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Принудительно применять политики, касающиеся здоровья на клиентских компьютерах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Проверять совместимость клиентские компьютеров с политиками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Поддерживать сервисы восстановления для компьютеров, которые не отвечают заданным требованиям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NAP не может: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Предотвращать вредоносную активность в сети, если ее выполняет авторизованный пользователь с совместимым компьютерным оборудованием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Ограничивать доступ к сети для компьютеров, работающих под управлением версии старее чем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XP SP2, когда для этих компьютеров настроены правила исключений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8843" y="4734062"/>
            <a:ext cx="3338607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C00000"/>
                </a:solidFill>
              </a:rPr>
              <a:t>Сценарии защиты доступа к сети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41853" y="5336792"/>
            <a:ext cx="2905318" cy="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600" b="0" kern="0" dirty="0">
                <a:latin typeface="Arial" panose="020B0604020202020204" pitchFamily="34" charset="0"/>
                <a:cs typeface="Arial" panose="020B0604020202020204" pitchFamily="34" charset="0"/>
              </a:rPr>
              <a:t>NAP позволяет проверить состояние здоровья:</a:t>
            </a:r>
            <a:endParaRPr lang="en-US" sz="16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 descr="Building_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6712" y="5056084"/>
            <a:ext cx="834525" cy="994798"/>
          </a:xfrm>
          <a:prstGeom prst="rect">
            <a:avLst/>
          </a:prstGeom>
          <a:noFill/>
        </p:spPr>
      </p:pic>
      <p:sp>
        <p:nvSpPr>
          <p:cNvPr id="18" name="TextBox 21"/>
          <p:cNvSpPr txBox="1"/>
          <p:nvPr/>
        </p:nvSpPr>
        <p:spPr>
          <a:xfrm>
            <a:off x="2507418" y="6476267"/>
            <a:ext cx="18181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05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Ноутбуки в зоне работы</a:t>
            </a:r>
            <a:endParaRPr lang="en-IN" sz="105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5909986" y="6086723"/>
            <a:ext cx="1424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05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Рабочие станции</a:t>
            </a:r>
            <a:endParaRPr lang="en-IN" sz="105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7492221" y="6103999"/>
            <a:ext cx="15435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05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Неуправляемые домашние компьютеры</a:t>
            </a:r>
            <a:endParaRPr lang="en-IN" sz="105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13"/>
          <p:cNvGrpSpPr/>
          <p:nvPr/>
        </p:nvGrpSpPr>
        <p:grpSpPr>
          <a:xfrm>
            <a:off x="4166557" y="4596583"/>
            <a:ext cx="1547671" cy="1761680"/>
            <a:chOff x="5447909" y="1752600"/>
            <a:chExt cx="2468560" cy="2643502"/>
          </a:xfrm>
        </p:grpSpPr>
        <p:sp>
          <p:nvSpPr>
            <p:cNvPr id="23" name="TextBox 26"/>
            <p:cNvSpPr txBox="1"/>
            <p:nvPr/>
          </p:nvSpPr>
          <p:spPr>
            <a:xfrm>
              <a:off x="5447909" y="3564796"/>
              <a:ext cx="2468560" cy="83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00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Устройства и компьютеры посетителей</a:t>
              </a:r>
              <a:endParaRPr lang="en-IN" sz="10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16" descr="Main build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3319" y="1752600"/>
              <a:ext cx="1013893" cy="1828800"/>
            </a:xfrm>
            <a:prstGeom prst="rect">
              <a:avLst/>
            </a:prstGeom>
            <a:noFill/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6008184" y="4976862"/>
            <a:ext cx="1150512" cy="1153242"/>
          </a:xfrm>
          <a:prstGeom prst="rect">
            <a:avLst/>
          </a:prstGeom>
        </p:spPr>
      </p:pic>
      <p:pic>
        <p:nvPicPr>
          <p:cNvPr id="29" name="Picture 4" descr="Lap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1786" y="5553483"/>
            <a:ext cx="989013" cy="930275"/>
          </a:xfrm>
          <a:prstGeom prst="rect">
            <a:avLst/>
          </a:prstGeom>
          <a:noFill/>
        </p:spPr>
      </p:pic>
      <p:pic>
        <p:nvPicPr>
          <p:cNvPr id="30" name="Picture 4" descr="Lap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9529" y="5139516"/>
            <a:ext cx="664498" cy="625033"/>
          </a:xfrm>
          <a:prstGeom prst="rect">
            <a:avLst/>
          </a:prstGeom>
          <a:noFill/>
        </p:spPr>
      </p:pic>
      <p:sp>
        <p:nvSpPr>
          <p:cNvPr id="32" name="Овал 31"/>
          <p:cNvSpPr/>
          <p:nvPr/>
        </p:nvSpPr>
        <p:spPr>
          <a:xfrm>
            <a:off x="9258919" y="3956138"/>
            <a:ext cx="1944699" cy="93457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4" descr="Lap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57017" y="4511806"/>
            <a:ext cx="823115" cy="774230"/>
          </a:xfrm>
          <a:prstGeom prst="rect">
            <a:avLst/>
          </a:prstGeom>
          <a:noFill/>
        </p:spPr>
      </p:pic>
      <p:pic>
        <p:nvPicPr>
          <p:cNvPr id="34" name="Picture 2" descr="File-Application_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703" y="3891201"/>
            <a:ext cx="326440" cy="55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File-Application_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250" y="4056575"/>
            <a:ext cx="326440" cy="55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File-Application_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62" y="2150511"/>
            <a:ext cx="517164" cy="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File-Application_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107" y="1573384"/>
            <a:ext cx="517164" cy="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File-Application_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510" y="2231889"/>
            <a:ext cx="517164" cy="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94137" y="4485716"/>
            <a:ext cx="189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Сервер восстановления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58552" y="1239517"/>
            <a:ext cx="1890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Защищенная сеть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11352" y="2976274"/>
            <a:ext cx="189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DHCP-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сервер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38567" y="2422435"/>
            <a:ext cx="189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Центр регистрации здоровья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253276" y="3070620"/>
            <a:ext cx="189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33183" y="3382751"/>
            <a:ext cx="189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Внутренняя сеть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22689" y="5199738"/>
            <a:ext cx="189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NAP-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клиент с ограниченным доступом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521923" y="4142079"/>
            <a:ext cx="1890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 </a:t>
            </a:r>
          </a:p>
        </p:txBody>
      </p:sp>
    </p:spTree>
    <p:extLst>
      <p:ext uri="{BB962C8B-B14F-4D97-AF65-F5344CB8AC3E}">
        <p14:creationId xmlns:p14="http://schemas.microsoft.com/office/powerpoint/2010/main" val="183821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8148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Методы внедрения NAP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375" y="-2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579873"/>
              </p:ext>
            </p:extLst>
          </p:nvPr>
        </p:nvGraphicFramePr>
        <p:xfrm>
          <a:off x="816746" y="1276229"/>
          <a:ext cx="10582182" cy="534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0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особенности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66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Применение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IPsec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IPsec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-защищенных коммуникаций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 должен быть совместим для взаимодействия с другими совместимыми компьютерами</a:t>
                      </a:r>
                    </a:p>
                    <a:p>
                      <a:pPr marL="285750" lvl="0" indent="-285750" fontAlgn="base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Это самый сильный тип NAP, может быть применен к IP-адресу или номеру порта протокола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5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Применение </a:t>
                      </a: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 </a:t>
                      </a: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802.1X-</a:t>
                      </a: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аутентифицированных</a:t>
                      </a:r>
                      <a:r>
                        <a:rPr lang="ru-RU" sz="16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проводных и беспроводных соединений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 должен быть совместим для получения неограниченного доступа через 802.1X-подключение (аутентификация коммутатора или точки доступа)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Применение</a:t>
                      </a:r>
                      <a:r>
                        <a:rPr lang="ru-RU" sz="16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VPN </a:t>
                      </a: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удаленных соединений доступа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 должен быть совместимым для получения неограниченного доступа через службы удаленного подключение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7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Прямой доступ (</a:t>
                      </a:r>
                      <a:r>
                        <a:rPr lang="en-US" sz="16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DirectAccess</a:t>
                      </a: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fontAlgn="base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 должен быть совместим для получения неограниченного доступа к сети</a:t>
                      </a:r>
                    </a:p>
                    <a:p>
                      <a:pPr marL="285750" lvl="0" indent="-285750" algn="l" defTabSz="914400" rtl="0" eaLnBrk="1" fontAlgn="base" latinLnBrk="0" hangingPunct="1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не совместимых компьютеров, доступ ограничен определенной группой серверов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9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Применение </a:t>
                      </a: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DHCP </a:t>
                      </a: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ru-RU" sz="16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конфигурации адресов на основе </a:t>
                      </a:r>
                      <a:r>
                        <a:rPr lang="en-U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DHCP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 должен быть совместим для получения неограниченного доступа к конфигурации IPv4-адреса с использованием DHCP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Это самая слабая форма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04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137" y="94689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Архитектура платформы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NAP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641105" y="338132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28" name="Group 3" descr="Components of a NAP solution"/>
          <p:cNvGrpSpPr>
            <a:grpSpLocks/>
          </p:cNvGrpSpPr>
          <p:nvPr/>
        </p:nvGrpSpPr>
        <p:grpSpPr bwMode="auto">
          <a:xfrm>
            <a:off x="1081329" y="1319209"/>
            <a:ext cx="9094790" cy="5143504"/>
            <a:chOff x="-69" y="620"/>
            <a:chExt cx="5729" cy="3240"/>
          </a:xfrm>
        </p:grpSpPr>
        <p:sp>
          <p:nvSpPr>
            <p:cNvPr id="30" name="Line 71"/>
            <p:cNvSpPr>
              <a:spLocks noChangeShapeType="1"/>
            </p:cNvSpPr>
            <p:nvPr/>
          </p:nvSpPr>
          <p:spPr bwMode="auto">
            <a:xfrm flipH="1">
              <a:off x="1713" y="1117"/>
              <a:ext cx="13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2364" y="848"/>
              <a:ext cx="3225" cy="175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82880" rIns="18288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l" eaLnBrk="1" hangingPunct="1"/>
              <a:endPara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AutoShape 73"/>
            <p:cNvSpPr>
              <a:spLocks noChangeArrowheads="1"/>
            </p:cNvSpPr>
            <p:nvPr/>
          </p:nvSpPr>
          <p:spPr bwMode="auto">
            <a:xfrm>
              <a:off x="3574" y="2315"/>
              <a:ext cx="976" cy="230"/>
            </a:xfrm>
            <a:prstGeom prst="roundRect">
              <a:avLst>
                <a:gd name="adj" fmla="val 41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DAC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Внутренняя сеть</a:t>
              </a:r>
              <a:endPara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utoShape 75"/>
            <p:cNvSpPr>
              <a:spLocks noChangeArrowheads="1"/>
            </p:cNvSpPr>
            <p:nvPr/>
          </p:nvSpPr>
          <p:spPr bwMode="auto">
            <a:xfrm flipH="1">
              <a:off x="1397" y="3397"/>
              <a:ext cx="1155" cy="322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Серверы восстановления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AutoShape 78"/>
            <p:cNvSpPr>
              <a:spLocks noChangeArrowheads="1"/>
            </p:cNvSpPr>
            <p:nvPr/>
          </p:nvSpPr>
          <p:spPr bwMode="auto">
            <a:xfrm>
              <a:off x="-69" y="2360"/>
              <a:ext cx="751" cy="230"/>
            </a:xfrm>
            <a:prstGeom prst="roundRect">
              <a:avLst>
                <a:gd name="adj" fmla="val 41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DAC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sz="160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Интернет</a:t>
              </a:r>
              <a:endPara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13"/>
            <p:cNvGrpSpPr>
              <a:grpSpLocks/>
            </p:cNvGrpSpPr>
            <p:nvPr/>
          </p:nvGrpSpPr>
          <p:grpSpPr bwMode="auto">
            <a:xfrm>
              <a:off x="723" y="1632"/>
              <a:ext cx="1840" cy="519"/>
              <a:chOff x="718" y="1641"/>
              <a:chExt cx="1840" cy="519"/>
            </a:xfrm>
          </p:grpSpPr>
          <p:sp>
            <p:nvSpPr>
              <p:cNvPr id="64" name="Line 80"/>
              <p:cNvSpPr>
                <a:spLocks noChangeShapeType="1"/>
              </p:cNvSpPr>
              <p:nvPr/>
            </p:nvSpPr>
            <p:spPr bwMode="auto">
              <a:xfrm flipH="1">
                <a:off x="1919" y="1869"/>
                <a:ext cx="6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5" name="Picture 40" descr="Firewall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58" y="1642"/>
                <a:ext cx="51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Line 82"/>
              <p:cNvSpPr>
                <a:spLocks noChangeShapeType="1"/>
              </p:cNvSpPr>
              <p:nvPr/>
            </p:nvSpPr>
            <p:spPr bwMode="auto">
              <a:xfrm flipH="1">
                <a:off x="754" y="1869"/>
                <a:ext cx="132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7" name="Picture 42" descr="Firewall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09" y="1641"/>
                <a:ext cx="51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Line 84"/>
              <p:cNvSpPr>
                <a:spLocks noChangeShapeType="1"/>
              </p:cNvSpPr>
              <p:nvPr/>
            </p:nvSpPr>
            <p:spPr bwMode="auto">
              <a:xfrm flipH="1">
                <a:off x="718" y="1869"/>
                <a:ext cx="4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AutoShape 86"/>
            <p:cNvSpPr>
              <a:spLocks noChangeArrowheads="1"/>
            </p:cNvSpPr>
            <p:nvPr/>
          </p:nvSpPr>
          <p:spPr bwMode="auto">
            <a:xfrm>
              <a:off x="4809" y="2281"/>
              <a:ext cx="851" cy="644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NAP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-сервер применения политик здоровья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87"/>
            <p:cNvSpPr>
              <a:spLocks noChangeArrowheads="1"/>
            </p:cNvSpPr>
            <p:nvPr/>
          </p:nvSpPr>
          <p:spPr bwMode="auto">
            <a:xfrm>
              <a:off x="2410" y="2323"/>
              <a:ext cx="905" cy="251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DHCP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-сервер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AutoShape 88"/>
            <p:cNvSpPr>
              <a:spLocks noChangeArrowheads="1"/>
            </p:cNvSpPr>
            <p:nvPr/>
          </p:nvSpPr>
          <p:spPr bwMode="auto">
            <a:xfrm>
              <a:off x="3561" y="1823"/>
              <a:ext cx="882" cy="458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Центр регистрации здоровья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4277" y="999"/>
              <a:ext cx="703" cy="454"/>
              <a:chOff x="2931" y="3354"/>
              <a:chExt cx="874" cy="618"/>
            </a:xfrm>
          </p:grpSpPr>
          <p:pic>
            <p:nvPicPr>
              <p:cNvPr id="62" name="Picture 37" descr="Public switch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29" y="3543"/>
                <a:ext cx="576" cy="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38" descr="Public switch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981">
                <a:off x="2931" y="3354"/>
                <a:ext cx="546" cy="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AutoShape 92"/>
            <p:cNvSpPr>
              <a:spLocks noChangeArrowheads="1"/>
            </p:cNvSpPr>
            <p:nvPr/>
          </p:nvSpPr>
          <p:spPr bwMode="auto">
            <a:xfrm>
              <a:off x="4768" y="620"/>
              <a:ext cx="806" cy="461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Устройства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IEEE 802.1X </a:t>
              </a:r>
            </a:p>
          </p:txBody>
        </p:sp>
        <p:sp>
          <p:nvSpPr>
            <p:cNvPr id="46" name="AutoShape 94"/>
            <p:cNvSpPr>
              <a:spLocks noChangeArrowheads="1"/>
            </p:cNvSpPr>
            <p:nvPr/>
          </p:nvSpPr>
          <p:spPr bwMode="auto">
            <a:xfrm>
              <a:off x="3240" y="728"/>
              <a:ext cx="645" cy="351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Active Directory</a:t>
              </a:r>
            </a:p>
          </p:txBody>
        </p: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 rot="5400000" flipH="1">
              <a:off x="1342" y="1479"/>
              <a:ext cx="754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AutoShape 97"/>
            <p:cNvSpPr>
              <a:spLocks noChangeArrowheads="1"/>
            </p:cNvSpPr>
            <p:nvPr/>
          </p:nvSpPr>
          <p:spPr bwMode="auto">
            <a:xfrm>
              <a:off x="1713" y="637"/>
              <a:ext cx="817" cy="236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VPN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-сервер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2552" y="2785"/>
              <a:ext cx="1996" cy="893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2880" rIns="18288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l" eaLnBrk="1" hangingPunct="1"/>
              <a:endPara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utoShape 99"/>
            <p:cNvSpPr>
              <a:spLocks noChangeArrowheads="1"/>
            </p:cNvSpPr>
            <p:nvPr/>
          </p:nvSpPr>
          <p:spPr bwMode="auto">
            <a:xfrm>
              <a:off x="3036" y="2925"/>
              <a:ext cx="1188" cy="349"/>
            </a:xfrm>
            <a:prstGeom prst="roundRect">
              <a:avLst>
                <a:gd name="adj" fmla="val 41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DAC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Ограниченная сеть</a:t>
              </a:r>
              <a:endPara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AutoShape 102"/>
            <p:cNvSpPr>
              <a:spLocks noChangeArrowheads="1"/>
            </p:cNvSpPr>
            <p:nvPr/>
          </p:nvSpPr>
          <p:spPr bwMode="auto">
            <a:xfrm>
              <a:off x="4464" y="3413"/>
              <a:ext cx="1012" cy="447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NAP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-клиент с ограниченным доступом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" name="Group 31"/>
            <p:cNvGrpSpPr>
              <a:grpSpLocks/>
            </p:cNvGrpSpPr>
            <p:nvPr/>
          </p:nvGrpSpPr>
          <p:grpSpPr bwMode="auto">
            <a:xfrm>
              <a:off x="1313" y="2170"/>
              <a:ext cx="818" cy="255"/>
              <a:chOff x="1313" y="2170"/>
              <a:chExt cx="818" cy="255"/>
            </a:xfrm>
          </p:grpSpPr>
          <p:sp>
            <p:nvSpPr>
              <p:cNvPr id="58" name="Line 105"/>
              <p:cNvSpPr>
                <a:spLocks noChangeShapeType="1"/>
              </p:cNvSpPr>
              <p:nvPr/>
            </p:nvSpPr>
            <p:spPr bwMode="auto">
              <a:xfrm rot="5400000">
                <a:off x="1720" y="1887"/>
                <a:ext cx="1" cy="8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Line 106"/>
              <p:cNvSpPr>
                <a:spLocks noChangeShapeType="1"/>
              </p:cNvSpPr>
              <p:nvPr/>
            </p:nvSpPr>
            <p:spPr bwMode="auto">
              <a:xfrm rot="10800000">
                <a:off x="1313" y="2172"/>
                <a:ext cx="1" cy="1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Line 107"/>
              <p:cNvSpPr>
                <a:spLocks noChangeShapeType="1"/>
              </p:cNvSpPr>
              <p:nvPr/>
            </p:nvSpPr>
            <p:spPr bwMode="auto">
              <a:xfrm rot="10800000">
                <a:off x="2130" y="2170"/>
                <a:ext cx="1" cy="1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Line 108"/>
              <p:cNvSpPr>
                <a:spLocks noChangeShapeType="1"/>
              </p:cNvSpPr>
              <p:nvPr/>
            </p:nvSpPr>
            <p:spPr bwMode="auto">
              <a:xfrm rot="10800000">
                <a:off x="1729" y="2294"/>
                <a:ext cx="1" cy="1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" name="AutoShape 109"/>
            <p:cNvSpPr>
              <a:spLocks noChangeArrowheads="1"/>
            </p:cNvSpPr>
            <p:nvPr/>
          </p:nvSpPr>
          <p:spPr bwMode="auto">
            <a:xfrm>
              <a:off x="1238" y="2395"/>
              <a:ext cx="976" cy="300"/>
            </a:xfrm>
            <a:prstGeom prst="roundRect">
              <a:avLst>
                <a:gd name="adj" fmla="val 41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DAC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4D4D4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Периметр сети</a:t>
              </a:r>
              <a:endPara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7135869" y="5465068"/>
            <a:ext cx="1150512" cy="1153242"/>
          </a:xfrm>
          <a:prstGeom prst="rect">
            <a:avLst/>
          </a:prstGeom>
        </p:spPr>
      </p:pic>
      <p:pic>
        <p:nvPicPr>
          <p:cNvPr id="70" name="Picture 2" descr="File-Application_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061" y="3101726"/>
            <a:ext cx="517164" cy="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 descr="File-Application_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72" y="2284205"/>
            <a:ext cx="517164" cy="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File-Application_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79" y="3147117"/>
            <a:ext cx="517164" cy="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 descr="File-Application_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67" y="4632662"/>
            <a:ext cx="517164" cy="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 descr="File-Application_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66" y="5157100"/>
            <a:ext cx="517164" cy="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 descr="File-Application_Ser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17" y="1533022"/>
            <a:ext cx="517164" cy="8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&amp;Kcy;&amp;acy;&amp;rcy;&amp;tcy;&amp;icy;&amp;ncy;&amp;kcy;&amp;icy; &amp;pcy;&amp;ocy; &amp;zcy;&amp;acy;&amp;pcy;&amp;rcy;&amp;ocy;&amp;scy;&amp;ucy; planet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8" y="2474699"/>
            <a:ext cx="1624436" cy="16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&amp;Kcy;&amp;acy;&amp;rcy;&amp;tcy;&amp;icy;&amp;ncy;&amp;kcy;&amp;icy; &amp;pcy;&amp;ocy; &amp;zcy;&amp;acy;&amp;pcy;&amp;rcy;&amp;ocy;&amp;scy;&amp;ucy; active directory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06" y="1840581"/>
            <a:ext cx="1615030" cy="8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4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204" y="87216"/>
            <a:ext cx="1192771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 2. Обзор процессов применения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NAP </a:t>
            </a:r>
          </a:p>
          <a:p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85421" y="1207646"/>
            <a:ext cx="8119156" cy="1935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Процессы применения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NAP 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IPsec 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802.1X 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VPN 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DHCP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8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7315546" y="5671004"/>
            <a:ext cx="85158" cy="493023"/>
          </a:xfrm>
          <a:prstGeom prst="can">
            <a:avLst/>
          </a:prstGeom>
          <a:solidFill>
            <a:srgbClr val="00B4FF"/>
          </a:solidFill>
          <a:ln>
            <a:solidFill>
              <a:srgbClr val="00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601" y="71116"/>
            <a:ext cx="111201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Процессы применения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NAP 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 3" descr="Diagram of the interactions, depicted as arrows, between the various components of a NAP solution"/>
          <p:cNvGrpSpPr>
            <a:grpSpLocks/>
          </p:cNvGrpSpPr>
          <p:nvPr/>
        </p:nvGrpSpPr>
        <p:grpSpPr bwMode="auto">
          <a:xfrm>
            <a:off x="1937554" y="1269974"/>
            <a:ext cx="8716361" cy="5266769"/>
            <a:chOff x="46" y="591"/>
            <a:chExt cx="5642" cy="3455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1997" y="604"/>
              <a:ext cx="594" cy="226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HRA 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2402" y="2971"/>
              <a:ext cx="937" cy="226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VPN-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сервер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402" y="2034"/>
              <a:ext cx="937" cy="226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DHCP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-сервер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1099" y="3672"/>
              <a:ext cx="1678" cy="374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Устройство сетевого доступа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IEEE 802.1X </a:t>
              </a: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3587" y="875"/>
              <a:ext cx="1417" cy="323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Сервер требований здоровья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725" y="606"/>
              <a:ext cx="1083" cy="322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Сервер восстановления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46" y="2480"/>
              <a:ext cx="817" cy="226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NAP-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клиент 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729" y="2514"/>
              <a:ext cx="959" cy="634"/>
            </a:xfrm>
            <a:prstGeom prst="roundRect">
              <a:avLst>
                <a:gd name="adj" fmla="val 11060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NAP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-сервер применения политик здоровья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1"/>
            <p:cNvGrpSpPr>
              <a:grpSpLocks/>
            </p:cNvGrpSpPr>
            <p:nvPr/>
          </p:nvGrpSpPr>
          <p:grpSpPr bwMode="auto">
            <a:xfrm>
              <a:off x="3073" y="982"/>
              <a:ext cx="1966" cy="2442"/>
              <a:chOff x="3082" y="1005"/>
              <a:chExt cx="1966" cy="2442"/>
            </a:xfrm>
          </p:grpSpPr>
          <p:sp>
            <p:nvSpPr>
              <p:cNvPr id="43" name="Line 25"/>
              <p:cNvSpPr>
                <a:spLocks noChangeShapeType="1"/>
              </p:cNvSpPr>
              <p:nvPr/>
            </p:nvSpPr>
            <p:spPr bwMode="auto">
              <a:xfrm>
                <a:off x="3123" y="1005"/>
                <a:ext cx="1913" cy="98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Line 26"/>
              <p:cNvSpPr>
                <a:spLocks noChangeShapeType="1"/>
              </p:cNvSpPr>
              <p:nvPr/>
            </p:nvSpPr>
            <p:spPr bwMode="auto">
              <a:xfrm>
                <a:off x="3114" y="1707"/>
                <a:ext cx="1920" cy="3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Line 27"/>
              <p:cNvSpPr>
                <a:spLocks noChangeShapeType="1"/>
              </p:cNvSpPr>
              <p:nvPr/>
            </p:nvSpPr>
            <p:spPr bwMode="auto">
              <a:xfrm flipV="1">
                <a:off x="3112" y="2205"/>
                <a:ext cx="1927" cy="40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Line 28"/>
              <p:cNvSpPr>
                <a:spLocks noChangeShapeType="1"/>
              </p:cNvSpPr>
              <p:nvPr/>
            </p:nvSpPr>
            <p:spPr bwMode="auto">
              <a:xfrm flipV="1">
                <a:off x="3082" y="2340"/>
                <a:ext cx="1966" cy="110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2"/>
            <p:cNvGrpSpPr>
              <a:grpSpLocks/>
            </p:cNvGrpSpPr>
            <p:nvPr/>
          </p:nvGrpSpPr>
          <p:grpSpPr bwMode="auto">
            <a:xfrm flipH="1">
              <a:off x="684" y="987"/>
              <a:ext cx="1966" cy="2442"/>
              <a:chOff x="3082" y="1005"/>
              <a:chExt cx="1966" cy="2442"/>
            </a:xfrm>
          </p:grpSpPr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>
                <a:off x="3123" y="1005"/>
                <a:ext cx="1913" cy="98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>
                <a:off x="3114" y="1707"/>
                <a:ext cx="1920" cy="37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 flipV="1">
                <a:off x="3112" y="2205"/>
                <a:ext cx="1927" cy="40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 flipV="1">
                <a:off x="3082" y="2340"/>
                <a:ext cx="1966" cy="110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 flipH="1" flipV="1">
              <a:off x="414" y="1204"/>
              <a:ext cx="7" cy="66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en-GB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 flipH="1" flipV="1">
              <a:off x="5277" y="1202"/>
              <a:ext cx="7" cy="66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endParaRPr lang="en-GB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5"/>
            <p:cNvGrpSpPr>
              <a:grpSpLocks/>
            </p:cNvGrpSpPr>
            <p:nvPr/>
          </p:nvGrpSpPr>
          <p:grpSpPr bwMode="auto">
            <a:xfrm>
              <a:off x="3109" y="591"/>
              <a:ext cx="1938" cy="146"/>
              <a:chOff x="3138" y="654"/>
              <a:chExt cx="1848" cy="146"/>
            </a:xfrm>
          </p:grpSpPr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 rot="-5400000">
                <a:off x="4059" y="-260"/>
                <a:ext cx="1" cy="1843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>
                <a:off x="3146" y="656"/>
                <a:ext cx="1" cy="14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>
                <a:off x="4985" y="654"/>
                <a:ext cx="1" cy="14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GB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AutoShape 40"/>
            <p:cNvSpPr>
              <a:spLocks noChangeArrowheads="1"/>
            </p:cNvSpPr>
            <p:nvPr/>
          </p:nvSpPr>
          <p:spPr bwMode="auto">
            <a:xfrm>
              <a:off x="3527" y="624"/>
              <a:ext cx="1081" cy="173"/>
            </a:xfrm>
            <a:prstGeom prst="roundRect">
              <a:avLst>
                <a:gd name="adj" fmla="val 1106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l"/>
              <a:r>
                <a:rPr lang="en-US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RADIUS</a:t>
              </a:r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-сообщения</a:t>
              </a:r>
              <a:endParaRPr lang="en-US" sz="12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41"/>
            <p:cNvSpPr>
              <a:spLocks noChangeArrowheads="1"/>
            </p:cNvSpPr>
            <p:nvPr/>
          </p:nvSpPr>
          <p:spPr bwMode="auto">
            <a:xfrm>
              <a:off x="401" y="1330"/>
              <a:ext cx="676" cy="391"/>
            </a:xfrm>
            <a:prstGeom prst="roundRect">
              <a:avLst>
                <a:gd name="adj" fmla="val 1106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Обновления</a:t>
              </a:r>
            </a:p>
            <a:p>
              <a:pPr algn="l"/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 здоровья</a:t>
              </a:r>
            </a:p>
            <a:p>
              <a:pPr algn="l"/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 системы</a:t>
              </a:r>
              <a:endParaRPr lang="en-US" sz="12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42"/>
            <p:cNvSpPr>
              <a:spLocks noChangeArrowheads="1"/>
            </p:cNvSpPr>
            <p:nvPr/>
          </p:nvSpPr>
          <p:spPr bwMode="auto">
            <a:xfrm rot="20018961">
              <a:off x="699" y="1429"/>
              <a:ext cx="2085" cy="17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Сообщения </a:t>
              </a:r>
              <a:r>
                <a:rPr lang="en-US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HTTP </a:t>
              </a:r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или</a:t>
              </a:r>
              <a:r>
                <a:rPr lang="en-US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 HTTP </a:t>
              </a:r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поверх</a:t>
              </a:r>
              <a:r>
                <a:rPr lang="en-US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 SSL</a:t>
              </a:r>
            </a:p>
          </p:txBody>
        </p:sp>
        <p:sp>
          <p:nvSpPr>
            <p:cNvPr id="32" name="AutoShape 43"/>
            <p:cNvSpPr>
              <a:spLocks noChangeArrowheads="1"/>
            </p:cNvSpPr>
            <p:nvPr/>
          </p:nvSpPr>
          <p:spPr bwMode="auto">
            <a:xfrm>
              <a:off x="4323" y="1281"/>
              <a:ext cx="983" cy="474"/>
            </a:xfrm>
            <a:prstGeom prst="roundRect">
              <a:avLst>
                <a:gd name="adj" fmla="val 1106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r"/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Запросы о </a:t>
              </a:r>
            </a:p>
            <a:p>
              <a:pPr algn="r"/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состоянии </a:t>
              </a:r>
            </a:p>
            <a:p>
              <a:pPr algn="r"/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здоровья </a:t>
              </a:r>
            </a:p>
            <a:p>
              <a:pPr algn="r"/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системы</a:t>
              </a:r>
              <a:endParaRPr lang="en-US" sz="12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utoShape 44"/>
            <p:cNvSpPr>
              <a:spLocks noChangeArrowheads="1"/>
            </p:cNvSpPr>
            <p:nvPr/>
          </p:nvSpPr>
          <p:spPr bwMode="auto">
            <a:xfrm rot="21031189">
              <a:off x="651" y="1884"/>
              <a:ext cx="2080" cy="169"/>
            </a:xfrm>
            <a:prstGeom prst="roundRect">
              <a:avLst>
                <a:gd name="adj" fmla="val 47963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    DHCP</a:t>
              </a:r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-сообщения</a:t>
              </a:r>
              <a:endParaRPr lang="en-US" sz="12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utoShape 45"/>
            <p:cNvSpPr>
              <a:spLocks noChangeArrowheads="1"/>
            </p:cNvSpPr>
            <p:nvPr/>
          </p:nvSpPr>
          <p:spPr bwMode="auto">
            <a:xfrm rot="720429">
              <a:off x="603" y="2380"/>
              <a:ext cx="2080" cy="169"/>
            </a:xfrm>
            <a:prstGeom prst="roundRect">
              <a:avLst>
                <a:gd name="adj" fmla="val 47963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    PEAP</a:t>
              </a:r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-сообщения поверх </a:t>
              </a:r>
              <a:r>
                <a:rPr lang="en-US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PPP</a:t>
              </a:r>
            </a:p>
          </p:txBody>
        </p:sp>
        <p:sp>
          <p:nvSpPr>
            <p:cNvPr id="35" name="AutoShape 46"/>
            <p:cNvSpPr>
              <a:spLocks noChangeArrowheads="1"/>
            </p:cNvSpPr>
            <p:nvPr/>
          </p:nvSpPr>
          <p:spPr bwMode="auto">
            <a:xfrm rot="1788189">
              <a:off x="647" y="2914"/>
              <a:ext cx="2080" cy="169"/>
            </a:xfrm>
            <a:prstGeom prst="roundRect">
              <a:avLst>
                <a:gd name="adj" fmla="val 47963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AFAFA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   PEAP</a:t>
              </a:r>
              <a:r>
                <a:rPr lang="ru-RU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-сообщения поверх </a:t>
              </a:r>
              <a:r>
                <a:rPr lang="en-US" sz="12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EAPOL</a:t>
              </a:r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799" r="45024" b="46451"/>
          <a:stretch/>
        </p:blipFill>
        <p:spPr>
          <a:xfrm>
            <a:off x="1817667" y="3070960"/>
            <a:ext cx="1150512" cy="1153242"/>
          </a:xfrm>
          <a:prstGeom prst="rect">
            <a:avLst/>
          </a:prstGeom>
        </p:spPr>
      </p:pic>
      <p:pic>
        <p:nvPicPr>
          <p:cNvPr id="50" name="Picture 2" descr="File-Application_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96" y="1149825"/>
            <a:ext cx="583881" cy="9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3" descr="AccessPo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4601" y="5549751"/>
            <a:ext cx="854458" cy="589836"/>
          </a:xfrm>
          <a:prstGeom prst="rect">
            <a:avLst/>
          </a:prstGeom>
          <a:noFill/>
        </p:spPr>
      </p:pic>
      <p:pic>
        <p:nvPicPr>
          <p:cNvPr id="52" name="Picture 43" descr="AccessPo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5741" y="5888556"/>
            <a:ext cx="854458" cy="589836"/>
          </a:xfrm>
          <a:prstGeom prst="rect">
            <a:avLst/>
          </a:prstGeom>
          <a:noFill/>
        </p:spPr>
      </p:pic>
      <p:pic>
        <p:nvPicPr>
          <p:cNvPr id="53" name="Picture 2" descr="File-Application_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33" y="1119147"/>
            <a:ext cx="583881" cy="9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File-Application_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32" y="1149825"/>
            <a:ext cx="583881" cy="9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File-Application_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943" y="3210280"/>
            <a:ext cx="583881" cy="9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File-Application_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33" y="3908137"/>
            <a:ext cx="583881" cy="9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File-Application_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65" y="2374914"/>
            <a:ext cx="583881" cy="9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0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475" y="61148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Применение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IPsec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Content Placeholder 2"/>
          <p:cNvSpPr>
            <a:spLocks noGrp="1"/>
          </p:cNvSpPr>
          <p:nvPr/>
        </p:nvSpPr>
        <p:spPr bwMode="auto">
          <a:xfrm>
            <a:off x="432245" y="1257606"/>
            <a:ext cx="7276923" cy="22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268288" algn="just">
              <a:buSzPct val="100000"/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NAP заключается в наличии сервера сертификатов здоровья и применения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 клиенту </a:t>
            </a:r>
          </a:p>
          <a:p>
            <a:pPr marL="720725" lvl="1" indent="-431800" algn="just">
              <a:buSzPct val="100000"/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Сертификаты здоровья сервера представляют собой сертификаты X.509, которые выдаются карантинным клиентам во время проверки соответствия требованиям. Затем сертификаты используются для аутентификации NAP-клиентов, когда они инициируют защищенные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-соединения с другими NAP-клиентами во внутренней сети.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3039848"/>
            <a:ext cx="5076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IPsec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ограничивает взаимодействие по сети между узлам, которые считаются совместимыми</a:t>
            </a:r>
          </a:p>
          <a:p>
            <a:pPr marL="742950" lvl="1" indent="-285750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 можете определить требования к безопасному взаимодействию с совместимыми клиентами по IP-адресу или по номеру TCP/UDP-порта</a:t>
            </a:r>
          </a:p>
        </p:txBody>
      </p:sp>
      <p:grpSp>
        <p:nvGrpSpPr>
          <p:cNvPr id="4112" name="Группа 4111"/>
          <p:cNvGrpSpPr/>
          <p:nvPr/>
        </p:nvGrpSpPr>
        <p:grpSpPr>
          <a:xfrm>
            <a:off x="4821434" y="2162618"/>
            <a:ext cx="7713714" cy="4369409"/>
            <a:chOff x="4821434" y="2162618"/>
            <a:chExt cx="7713714" cy="4369409"/>
          </a:xfrm>
        </p:grpSpPr>
        <p:cxnSp>
          <p:nvCxnSpPr>
            <p:cNvPr id="4106" name="Прямая соединительная линия 4105"/>
            <p:cNvCxnSpPr>
              <a:stCxn id="57" idx="3"/>
            </p:cNvCxnSpPr>
            <p:nvPr/>
          </p:nvCxnSpPr>
          <p:spPr>
            <a:xfrm flipV="1">
              <a:off x="9743970" y="3540215"/>
              <a:ext cx="1505921" cy="13849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H="1" flipV="1">
              <a:off x="11390111" y="4319342"/>
              <a:ext cx="6594" cy="6251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flipH="1" flipV="1">
              <a:off x="9446040" y="3824133"/>
              <a:ext cx="6594" cy="8836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9452634" y="3826396"/>
              <a:ext cx="7464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7088489" y="3882349"/>
              <a:ext cx="6594" cy="8836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 flipV="1">
              <a:off x="6030417" y="4106991"/>
              <a:ext cx="6594" cy="6251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/>
          </p:nvGrpSpPr>
          <p:grpSpPr>
            <a:xfrm>
              <a:off x="11148025" y="2887450"/>
              <a:ext cx="823379" cy="775473"/>
              <a:chOff x="6513592" y="5744651"/>
              <a:chExt cx="1086001" cy="1096033"/>
            </a:xfrm>
          </p:grpSpPr>
          <p:pic>
            <p:nvPicPr>
              <p:cNvPr id="61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3592" y="5855443"/>
                <a:ext cx="583881" cy="985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 descr="&amp;Kcy;&amp;acy;&amp;rcy;&amp;tcy;&amp;icy;&amp;ncy;&amp;kcy;&amp;icy; &amp;pcy;&amp;ocy; &amp;zcy;&amp;acy;&amp;pcy;&amp;rcy;&amp;ocy;&amp;scy;&amp;ucy; active directory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407" y="5744651"/>
                <a:ext cx="1014186" cy="532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Овал 8"/>
            <p:cNvSpPr/>
            <p:nvPr/>
          </p:nvSpPr>
          <p:spPr>
            <a:xfrm>
              <a:off x="4821434" y="4597493"/>
              <a:ext cx="1888934" cy="141338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0097885" y="4497845"/>
              <a:ext cx="1888934" cy="141338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блако 10"/>
            <p:cNvSpPr/>
            <p:nvPr/>
          </p:nvSpPr>
          <p:spPr>
            <a:xfrm rot="392782">
              <a:off x="7885315" y="4721540"/>
              <a:ext cx="1054533" cy="71686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675086" y="5054602"/>
              <a:ext cx="55273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 descr="File-Application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0064" y="4568690"/>
              <a:ext cx="452824" cy="764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Группа 31"/>
            <p:cNvGrpSpPr/>
            <p:nvPr/>
          </p:nvGrpSpPr>
          <p:grpSpPr>
            <a:xfrm>
              <a:off x="9304664" y="4554419"/>
              <a:ext cx="729699" cy="869445"/>
              <a:chOff x="2797272" y="5025634"/>
              <a:chExt cx="969842" cy="1155145"/>
            </a:xfrm>
          </p:grpSpPr>
          <p:pic>
            <p:nvPicPr>
              <p:cNvPr id="57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272" y="5025634"/>
                <a:ext cx="583881" cy="985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Рисунок 5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1" t="16799" r="45024" b="46451"/>
              <a:stretch/>
            </p:blipFill>
            <p:spPr>
              <a:xfrm>
                <a:off x="3140006" y="5552183"/>
                <a:ext cx="627108" cy="628596"/>
              </a:xfrm>
              <a:prstGeom prst="rect">
                <a:avLst/>
              </a:prstGeom>
            </p:spPr>
          </p:pic>
        </p:grpSp>
        <p:grpSp>
          <p:nvGrpSpPr>
            <p:cNvPr id="33" name="Группа 32"/>
            <p:cNvGrpSpPr/>
            <p:nvPr/>
          </p:nvGrpSpPr>
          <p:grpSpPr>
            <a:xfrm>
              <a:off x="6956873" y="4554419"/>
              <a:ext cx="611514" cy="969977"/>
              <a:chOff x="1420486" y="5079970"/>
              <a:chExt cx="751464" cy="1185989"/>
            </a:xfrm>
          </p:grpSpPr>
          <p:pic>
            <p:nvPicPr>
              <p:cNvPr id="55" name="Picture 2" descr="File-Application_Serv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0486" y="5079970"/>
                <a:ext cx="583881" cy="985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43" descr="AccessPoint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90327" y="5864462"/>
                <a:ext cx="581623" cy="401497"/>
              </a:xfrm>
              <a:prstGeom prst="rect">
                <a:avLst/>
              </a:prstGeom>
              <a:noFill/>
            </p:spPr>
          </p:pic>
        </p:grpSp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16799" r="45024" b="46451"/>
            <a:stretch/>
          </p:blipFill>
          <p:spPr>
            <a:xfrm>
              <a:off x="5263981" y="4630124"/>
              <a:ext cx="864002" cy="866052"/>
            </a:xfrm>
            <a:prstGeom prst="rect">
              <a:avLst/>
            </a:prstGeom>
          </p:spPr>
        </p:pic>
        <p:sp>
          <p:nvSpPr>
            <p:cNvPr id="22" name="Цилиндр 21"/>
            <p:cNvSpPr/>
            <p:nvPr/>
          </p:nvSpPr>
          <p:spPr>
            <a:xfrm rot="5400000">
              <a:off x="8266927" y="4369844"/>
              <a:ext cx="254000" cy="1369517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86817" y="5439963"/>
              <a:ext cx="1775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Windows-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клиент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30543" y="6070362"/>
              <a:ext cx="2212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Место А: Заказчик</a:t>
              </a:r>
            </a:p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Расположение: Англия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097885" y="6010875"/>
              <a:ext cx="2212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Место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: Главный офис</a:t>
              </a:r>
            </a:p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Расположение: Франция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514871" y="5492754"/>
              <a:ext cx="1775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IPsec-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шлюз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Microsoft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36469" y="5399062"/>
              <a:ext cx="1775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95536" y="4916102"/>
              <a:ext cx="1775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IPsec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туннель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735543" y="5323953"/>
              <a:ext cx="1775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Шлюз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Windows 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Server 2012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162830" y="5238826"/>
              <a:ext cx="1775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Windows 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Server 2012 </a:t>
              </a:r>
            </a:p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(TFTP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-сервер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29018" y="3851543"/>
              <a:ext cx="1775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Подсеть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365660" y="4099466"/>
              <a:ext cx="1775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Статический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Интернет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адрес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14871" y="3236261"/>
              <a:ext cx="1775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Статический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Внутренний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адрес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831448" y="3195095"/>
              <a:ext cx="1775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Статический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Внутренний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адрес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405233" y="2162618"/>
              <a:ext cx="1775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Контроллер домена для шлюза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Windows Server 2012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759839" y="4024606"/>
              <a:ext cx="1775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Подсеть</a:t>
              </a:r>
            </a:p>
          </p:txBody>
        </p:sp>
        <p:cxnSp>
          <p:nvCxnSpPr>
            <p:cNvPr id="4096" name="Прямая соединительная линия 4095"/>
            <p:cNvCxnSpPr/>
            <p:nvPr/>
          </p:nvCxnSpPr>
          <p:spPr>
            <a:xfrm>
              <a:off x="6037011" y="4109254"/>
              <a:ext cx="7464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7095083" y="3884612"/>
              <a:ext cx="7464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7619245" y="4597493"/>
              <a:ext cx="0" cy="4571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7619245" y="4597493"/>
              <a:ext cx="130862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11396705" y="4319342"/>
              <a:ext cx="501579" cy="22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8169147" y="5969947"/>
              <a:ext cx="1775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Статический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Интернет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IP-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адрес</a:t>
              </a:r>
            </a:p>
          </p:txBody>
        </p:sp>
        <p:cxnSp>
          <p:nvCxnSpPr>
            <p:cNvPr id="102" name="Прямая соединительная линия 101"/>
            <p:cNvCxnSpPr/>
            <p:nvPr/>
          </p:nvCxnSpPr>
          <p:spPr>
            <a:xfrm flipV="1">
              <a:off x="8224468" y="5048720"/>
              <a:ext cx="843396" cy="13936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8224468" y="6450090"/>
              <a:ext cx="1245201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4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ля Microsof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utiger LT Std 55 Roman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25470</TotalTime>
  <Words>1947</Words>
  <Application>Microsoft Office PowerPoint</Application>
  <PresentationFormat>Широкоэкранный</PresentationFormat>
  <Paragraphs>428</Paragraphs>
  <Slides>28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Frutiger LT Std 55 Roman</vt:lpstr>
      <vt:lpstr>Segoe UI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CloudCenter</dc:title>
  <dc:creator>DK</dc:creator>
  <cp:lastModifiedBy>Екатерина Поленина</cp:lastModifiedBy>
  <cp:revision>648</cp:revision>
  <dcterms:created xsi:type="dcterms:W3CDTF">2015-10-14T14:29:58Z</dcterms:created>
  <dcterms:modified xsi:type="dcterms:W3CDTF">2016-10-28T15:48:41Z</dcterms:modified>
</cp:coreProperties>
</file>